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16" r:id="rId2"/>
    <p:sldId id="324" r:id="rId3"/>
    <p:sldId id="293" r:id="rId4"/>
    <p:sldId id="310" r:id="rId5"/>
    <p:sldId id="311" r:id="rId6"/>
    <p:sldId id="312" r:id="rId7"/>
    <p:sldId id="313" r:id="rId8"/>
    <p:sldId id="314" r:id="rId9"/>
    <p:sldId id="315" r:id="rId10"/>
    <p:sldId id="319" r:id="rId11"/>
    <p:sldId id="320" r:id="rId12"/>
    <p:sldId id="307" r:id="rId13"/>
    <p:sldId id="322" r:id="rId14"/>
    <p:sldId id="323" r:id="rId15"/>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4660"/>
  </p:normalViewPr>
  <p:slideViewPr>
    <p:cSldViewPr>
      <p:cViewPr varScale="1">
        <p:scale>
          <a:sx n="109" d="100"/>
          <a:sy n="109" d="100"/>
        </p:scale>
        <p:origin x="238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92D9BC0-D07D-4725-94ED-1BFFE08F3774}" type="datetimeFigureOut">
              <a:rPr lang="nl-NL" smtClean="0"/>
              <a:t>3-8-2020</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804425A-7FB0-40E1-AFB6-1A5B4AFF8B81}" type="slidenum">
              <a:rPr lang="nl-NL" smtClean="0"/>
              <a:t>‹nr.›</a:t>
            </a:fld>
            <a:endParaRPr lang="nl-NL"/>
          </a:p>
        </p:txBody>
      </p:sp>
    </p:spTree>
    <p:extLst>
      <p:ext uri="{BB962C8B-B14F-4D97-AF65-F5344CB8AC3E}">
        <p14:creationId xmlns:p14="http://schemas.microsoft.com/office/powerpoint/2010/main" val="13713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8FBB5762-C830-42AD-8181-A4C220758C72}" type="datetimeFigureOut">
              <a:rPr lang="nl-NL" smtClean="0"/>
              <a:pPr/>
              <a:t>3-8-2020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34DB8D6-E100-4EC6-ACC5-35FD29B61794}"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FBB5762-C830-42AD-8181-A4C220758C72}" type="datetimeFigureOut">
              <a:rPr lang="nl-NL" smtClean="0"/>
              <a:pPr/>
              <a:t>3-8-2020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34DB8D6-E100-4EC6-ACC5-35FD29B61794}"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FBB5762-C830-42AD-8181-A4C220758C72}" type="datetimeFigureOut">
              <a:rPr lang="nl-NL" smtClean="0"/>
              <a:pPr/>
              <a:t>3-8-2020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34DB8D6-E100-4EC6-ACC5-35FD29B61794}"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FBB5762-C830-42AD-8181-A4C220758C72}" type="datetimeFigureOut">
              <a:rPr lang="nl-NL" smtClean="0"/>
              <a:pPr/>
              <a:t>3-8-2020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34DB8D6-E100-4EC6-ACC5-35FD29B61794}"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8FBB5762-C830-42AD-8181-A4C220758C72}" type="datetimeFigureOut">
              <a:rPr lang="nl-NL" smtClean="0"/>
              <a:pPr/>
              <a:t>3-8-2020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34DB8D6-E100-4EC6-ACC5-35FD29B61794}"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8FBB5762-C830-42AD-8181-A4C220758C72}" type="datetimeFigureOut">
              <a:rPr lang="nl-NL" smtClean="0"/>
              <a:pPr/>
              <a:t>3-8-2020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34DB8D6-E100-4EC6-ACC5-35FD29B61794}"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8FBB5762-C830-42AD-8181-A4C220758C72}" type="datetimeFigureOut">
              <a:rPr lang="nl-NL" smtClean="0"/>
              <a:pPr/>
              <a:t>3-8-2020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734DB8D6-E100-4EC6-ACC5-35FD29B61794}"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8FBB5762-C830-42AD-8181-A4C220758C72}" type="datetimeFigureOut">
              <a:rPr lang="nl-NL" smtClean="0"/>
              <a:pPr/>
              <a:t>3-8-2020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734DB8D6-E100-4EC6-ACC5-35FD29B61794}"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FBB5762-C830-42AD-8181-A4C220758C72}" type="datetimeFigureOut">
              <a:rPr lang="nl-NL" smtClean="0"/>
              <a:pPr/>
              <a:t>3-8-2020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34DB8D6-E100-4EC6-ACC5-35FD29B61794}"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FBB5762-C830-42AD-8181-A4C220758C72}" type="datetimeFigureOut">
              <a:rPr lang="nl-NL" smtClean="0"/>
              <a:pPr/>
              <a:t>3-8-2020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34DB8D6-E100-4EC6-ACC5-35FD29B61794}"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FBB5762-C830-42AD-8181-A4C220758C72}" type="datetimeFigureOut">
              <a:rPr lang="nl-NL" smtClean="0"/>
              <a:pPr/>
              <a:t>3-8-2020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34DB8D6-E100-4EC6-ACC5-35FD29B61794}"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BB5762-C830-42AD-8181-A4C220758C72}" type="datetimeFigureOut">
              <a:rPr lang="nl-NL" smtClean="0"/>
              <a:pPr/>
              <a:t>3-8-2020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4DB8D6-E100-4EC6-ACC5-35FD29B61794}"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BgG4nVmX9GU"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3376"/>
            <a:ext cx="9144000" cy="6097355"/>
          </a:xfrm>
          <a:prstGeom prst="rect">
            <a:avLst/>
          </a:prstGeom>
        </p:spPr>
      </p:pic>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4221088"/>
            <a:ext cx="4082634" cy="2016224"/>
          </a:xfrm>
          <a:prstGeom prst="rect">
            <a:avLst/>
          </a:prstGeom>
        </p:spPr>
      </p:pic>
    </p:spTree>
    <p:extLst>
      <p:ext uri="{BB962C8B-B14F-4D97-AF65-F5344CB8AC3E}">
        <p14:creationId xmlns:p14="http://schemas.microsoft.com/office/powerpoint/2010/main" val="2332588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Joris_PP_presentatie.jpg"/>
          <p:cNvPicPr>
            <a:picLocks noChangeAspect="1"/>
          </p:cNvPicPr>
          <p:nvPr/>
        </p:nvPicPr>
        <p:blipFill>
          <a:blip r:embed="rId2" cstate="print"/>
          <a:stretch>
            <a:fillRect/>
          </a:stretch>
        </p:blipFill>
        <p:spPr>
          <a:xfrm>
            <a:off x="0" y="203655"/>
            <a:ext cx="9144000" cy="6465705"/>
          </a:xfrm>
          <a:prstGeom prst="rect">
            <a:avLst/>
          </a:prstGeom>
        </p:spPr>
      </p:pic>
      <p:sp>
        <p:nvSpPr>
          <p:cNvPr id="7" name="Rechthoek 6"/>
          <p:cNvSpPr/>
          <p:nvPr/>
        </p:nvSpPr>
        <p:spPr>
          <a:xfrm rot="5400000">
            <a:off x="4929190" y="2643190"/>
            <a:ext cx="6858016" cy="1571604"/>
          </a:xfrm>
          <a:prstGeom prst="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1153852" y="437732"/>
            <a:ext cx="6836296" cy="1254001"/>
          </a:xfrm>
        </p:spPr>
        <p:txBody>
          <a:bodyPr>
            <a:normAutofit/>
          </a:bodyPr>
          <a:lstStyle/>
          <a:p>
            <a:r>
              <a:rPr lang="nl-NL" sz="3600" dirty="0" smtClean="0"/>
              <a:t>Pijler 2. Samenwerken</a:t>
            </a:r>
            <a:endParaRPr lang="nl-NL" sz="3600" dirty="0"/>
          </a:p>
        </p:txBody>
      </p:sp>
      <p:sp>
        <p:nvSpPr>
          <p:cNvPr id="3" name="Ondertitel 2"/>
          <p:cNvSpPr>
            <a:spLocks noGrp="1"/>
          </p:cNvSpPr>
          <p:nvPr>
            <p:ph type="subTitle" idx="1"/>
          </p:nvPr>
        </p:nvSpPr>
        <p:spPr>
          <a:xfrm>
            <a:off x="323528" y="1844824"/>
            <a:ext cx="6600796" cy="4104456"/>
          </a:xfrm>
        </p:spPr>
        <p:txBody>
          <a:bodyPr>
            <a:noAutofit/>
          </a:bodyPr>
          <a:lstStyle/>
          <a:p>
            <a:pPr marL="457200" lvl="0" indent="-457200" algn="l">
              <a:buFont typeface="Arial" panose="020B0604020202020204" pitchFamily="34" charset="0"/>
              <a:buChar char="•"/>
            </a:pPr>
            <a:r>
              <a:rPr lang="nl-NL" sz="1800" dirty="0" smtClean="0">
                <a:solidFill>
                  <a:schemeClr val="tx1"/>
                </a:solidFill>
              </a:rPr>
              <a:t>Medewerkers van de Joris Thuis teams </a:t>
            </a:r>
            <a:r>
              <a:rPr lang="nl-NL" sz="1800" dirty="0">
                <a:solidFill>
                  <a:schemeClr val="tx1"/>
                </a:solidFill>
              </a:rPr>
              <a:t>kennen de sociale kaart van hun werkgebied en werken efficiënt samen met de formele en informele zorg in hun werkgebied. (conform inkoopeis Preventie Wijkverpleegkundigen CZ)</a:t>
            </a:r>
          </a:p>
          <a:p>
            <a:pPr marL="457200" lvl="0" indent="-457200" algn="l">
              <a:buFont typeface="Arial" panose="020B0604020202020204" pitchFamily="34" charset="0"/>
              <a:buChar char="•"/>
            </a:pPr>
            <a:r>
              <a:rPr lang="nl-NL" sz="1800" dirty="0">
                <a:solidFill>
                  <a:schemeClr val="tx1"/>
                </a:solidFill>
              </a:rPr>
              <a:t>Joris Thuis medewerkers kennen de interne organisatie en weten wie ze waarvoor kunnen inzetten. </a:t>
            </a:r>
            <a:endParaRPr lang="nl-NL" sz="1800" dirty="0" smtClean="0">
              <a:solidFill>
                <a:schemeClr val="tx1"/>
              </a:solidFill>
            </a:endParaRPr>
          </a:p>
          <a:p>
            <a:pPr marL="457200" lvl="0" indent="-457200" algn="l">
              <a:buFont typeface="Arial" panose="020B0604020202020204" pitchFamily="34" charset="0"/>
              <a:buChar char="•"/>
            </a:pPr>
            <a:r>
              <a:rPr lang="nl-NL" sz="1800" dirty="0" smtClean="0">
                <a:solidFill>
                  <a:schemeClr val="tx1"/>
                </a:solidFill>
              </a:rPr>
              <a:t>Daar </a:t>
            </a:r>
            <a:r>
              <a:rPr lang="nl-NL" sz="1800" dirty="0">
                <a:solidFill>
                  <a:schemeClr val="tx1"/>
                </a:solidFill>
              </a:rPr>
              <a:t>waar meerdere disciplines bij 1 cliënt komen weten we van elkaar wie er komt, is voor iedereen duidelijk wie case manager is (Joris Thuis, ZTB, </a:t>
            </a:r>
            <a:r>
              <a:rPr lang="nl-NL" sz="1800" dirty="0" err="1">
                <a:solidFill>
                  <a:schemeClr val="tx1"/>
                </a:solidFill>
              </a:rPr>
              <a:t>Wmo</a:t>
            </a:r>
            <a:r>
              <a:rPr lang="nl-NL" sz="1800" dirty="0">
                <a:solidFill>
                  <a:schemeClr val="tx1"/>
                </a:solidFill>
              </a:rPr>
              <a:t>, Joris Advies).</a:t>
            </a:r>
          </a:p>
          <a:p>
            <a:pPr marL="457200" lvl="0" indent="-457200" algn="l">
              <a:buFont typeface="Arial" panose="020B0604020202020204" pitchFamily="34" charset="0"/>
              <a:buChar char="•"/>
            </a:pPr>
            <a:r>
              <a:rPr lang="nl-NL" sz="1800" dirty="0">
                <a:solidFill>
                  <a:schemeClr val="tx1"/>
                </a:solidFill>
              </a:rPr>
              <a:t>De teams werken nauw samen met de huisartsen en er is 2x per jaar algemeen overleg.</a:t>
            </a:r>
          </a:p>
        </p:txBody>
      </p:sp>
      <p:sp>
        <p:nvSpPr>
          <p:cNvPr id="4" name="Tekstvak 3"/>
          <p:cNvSpPr txBox="1"/>
          <p:nvPr/>
        </p:nvSpPr>
        <p:spPr>
          <a:xfrm>
            <a:off x="7692378" y="437732"/>
            <a:ext cx="1331640" cy="369332"/>
          </a:xfrm>
          <a:prstGeom prst="rect">
            <a:avLst/>
          </a:prstGeom>
          <a:noFill/>
        </p:spPr>
        <p:txBody>
          <a:bodyPr wrap="square" rtlCol="0">
            <a:spAutoFit/>
          </a:bodyPr>
          <a:lstStyle/>
          <a:p>
            <a:endParaRPr lang="nl-NL" dirty="0"/>
          </a:p>
        </p:txBody>
      </p:sp>
    </p:spTree>
    <p:extLst>
      <p:ext uri="{BB962C8B-B14F-4D97-AF65-F5344CB8AC3E}">
        <p14:creationId xmlns:p14="http://schemas.microsoft.com/office/powerpoint/2010/main" val="1366921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Joris_PP_presentatie.jpg"/>
          <p:cNvPicPr>
            <a:picLocks noChangeAspect="1"/>
          </p:cNvPicPr>
          <p:nvPr/>
        </p:nvPicPr>
        <p:blipFill>
          <a:blip r:embed="rId2" cstate="print"/>
          <a:stretch>
            <a:fillRect/>
          </a:stretch>
        </p:blipFill>
        <p:spPr>
          <a:xfrm>
            <a:off x="0" y="203655"/>
            <a:ext cx="9144000" cy="6465705"/>
          </a:xfrm>
          <a:prstGeom prst="rect">
            <a:avLst/>
          </a:prstGeom>
        </p:spPr>
      </p:pic>
      <p:sp>
        <p:nvSpPr>
          <p:cNvPr id="7" name="Rechthoek 6"/>
          <p:cNvSpPr/>
          <p:nvPr/>
        </p:nvSpPr>
        <p:spPr>
          <a:xfrm rot="5400000">
            <a:off x="4929190" y="2643190"/>
            <a:ext cx="6858016" cy="1571604"/>
          </a:xfrm>
          <a:prstGeom prst="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251520" y="622398"/>
            <a:ext cx="7772400" cy="1470025"/>
          </a:xfrm>
        </p:spPr>
        <p:txBody>
          <a:bodyPr>
            <a:normAutofit/>
          </a:bodyPr>
          <a:lstStyle/>
          <a:p>
            <a:r>
              <a:rPr lang="nl-NL" sz="3600" dirty="0" smtClean="0"/>
              <a:t>Pijler 3.</a:t>
            </a:r>
            <a:br>
              <a:rPr lang="nl-NL" sz="3600" dirty="0" smtClean="0"/>
            </a:br>
            <a:r>
              <a:rPr lang="nl-NL" sz="2000" dirty="0" smtClean="0"/>
              <a:t>Aanbod van diensten / innovatie</a:t>
            </a:r>
            <a:endParaRPr lang="nl-NL" sz="3600" dirty="0"/>
          </a:p>
        </p:txBody>
      </p:sp>
      <p:sp>
        <p:nvSpPr>
          <p:cNvPr id="3" name="Ondertitel 2"/>
          <p:cNvSpPr>
            <a:spLocks noGrp="1"/>
          </p:cNvSpPr>
          <p:nvPr>
            <p:ph type="subTitle" idx="1"/>
          </p:nvPr>
        </p:nvSpPr>
        <p:spPr>
          <a:xfrm>
            <a:off x="323528" y="2636912"/>
            <a:ext cx="6816820" cy="3120752"/>
          </a:xfrm>
        </p:spPr>
        <p:txBody>
          <a:bodyPr>
            <a:normAutofit/>
          </a:bodyPr>
          <a:lstStyle/>
          <a:p>
            <a:pPr marL="457200" lvl="0" indent="-457200" algn="l">
              <a:buFont typeface="Arial" panose="020B0604020202020204" pitchFamily="34" charset="0"/>
              <a:buChar char="•"/>
            </a:pPr>
            <a:r>
              <a:rPr lang="nl-NL" sz="1800" dirty="0" smtClean="0">
                <a:solidFill>
                  <a:schemeClr val="tx1"/>
                </a:solidFill>
              </a:rPr>
              <a:t>De focus blijft in 2020 op PV</a:t>
            </a:r>
            <a:r>
              <a:rPr lang="nl-NL" sz="1800" dirty="0">
                <a:solidFill>
                  <a:schemeClr val="tx1"/>
                </a:solidFill>
              </a:rPr>
              <a:t>, VP en PTZ</a:t>
            </a:r>
            <a:r>
              <a:rPr lang="nl-NL" sz="1800" dirty="0" smtClean="0">
                <a:solidFill>
                  <a:schemeClr val="tx1"/>
                </a:solidFill>
              </a:rPr>
              <a:t>. Andere zorgbehoeften worden wel gesignaleerd en naar andere partijen doorverwezen en/of in samenwerking gerealiseerd</a:t>
            </a:r>
            <a:endParaRPr lang="nl-NL" sz="1800" dirty="0">
              <a:solidFill>
                <a:schemeClr val="tx1"/>
              </a:solidFill>
            </a:endParaRPr>
          </a:p>
          <a:p>
            <a:pPr marL="457200" lvl="0" indent="-457200" algn="l">
              <a:buFont typeface="Arial" panose="020B0604020202020204" pitchFamily="34" charset="0"/>
              <a:buChar char="•"/>
            </a:pPr>
            <a:r>
              <a:rPr lang="nl-NL" sz="1800" dirty="0">
                <a:solidFill>
                  <a:schemeClr val="tx1"/>
                </a:solidFill>
              </a:rPr>
              <a:t>Inzet van technologie i.s.m. de </a:t>
            </a:r>
            <a:r>
              <a:rPr lang="nl-NL" sz="1800" dirty="0" smtClean="0">
                <a:solidFill>
                  <a:schemeClr val="tx1"/>
                </a:solidFill>
              </a:rPr>
              <a:t>regio. </a:t>
            </a:r>
            <a:r>
              <a:rPr lang="nl-NL" sz="1800" dirty="0">
                <a:solidFill>
                  <a:schemeClr val="tx1"/>
                </a:solidFill>
              </a:rPr>
              <a:t>In </a:t>
            </a:r>
            <a:r>
              <a:rPr lang="nl-NL" sz="1800" dirty="0" smtClean="0">
                <a:solidFill>
                  <a:schemeClr val="tx1"/>
                </a:solidFill>
              </a:rPr>
              <a:t>2020 wordt inzet van hulpmiddelen en technologie uitgebreid en organisatorisch ingebed.</a:t>
            </a:r>
            <a:endParaRPr lang="nl-NL" sz="1800" dirty="0">
              <a:solidFill>
                <a:schemeClr val="tx1"/>
              </a:solidFill>
            </a:endParaRPr>
          </a:p>
          <a:p>
            <a:pPr marL="457200" lvl="0" indent="-457200" algn="l">
              <a:buFont typeface="Arial" panose="020B0604020202020204" pitchFamily="34" charset="0"/>
              <a:buChar char="•"/>
            </a:pPr>
            <a:r>
              <a:rPr lang="nl-NL" sz="1800" dirty="0" smtClean="0">
                <a:solidFill>
                  <a:schemeClr val="tx1"/>
                </a:solidFill>
              </a:rPr>
              <a:t>Wij </a:t>
            </a:r>
            <a:r>
              <a:rPr lang="nl-NL" sz="1800" dirty="0">
                <a:solidFill>
                  <a:schemeClr val="tx1"/>
                </a:solidFill>
              </a:rPr>
              <a:t>haken aan bij trajecten van Summa en </a:t>
            </a:r>
            <a:r>
              <a:rPr lang="nl-NL" sz="1800" dirty="0" err="1">
                <a:solidFill>
                  <a:schemeClr val="tx1"/>
                </a:solidFill>
              </a:rPr>
              <a:t>Fontys</a:t>
            </a:r>
            <a:r>
              <a:rPr lang="nl-NL" sz="1800" dirty="0">
                <a:solidFill>
                  <a:schemeClr val="tx1"/>
                </a:solidFill>
              </a:rPr>
              <a:t> om op de hoogte te blijven van de laatste ontwikkelingen. Binnen Joris Thuis is duidelijk afgesproken wie wat doet en met welk resultaat.</a:t>
            </a:r>
          </a:p>
        </p:txBody>
      </p:sp>
      <p:sp>
        <p:nvSpPr>
          <p:cNvPr id="4" name="Tekstvak 3"/>
          <p:cNvSpPr txBox="1"/>
          <p:nvPr/>
        </p:nvSpPr>
        <p:spPr>
          <a:xfrm>
            <a:off x="7692378" y="437732"/>
            <a:ext cx="1331640" cy="369332"/>
          </a:xfrm>
          <a:prstGeom prst="rect">
            <a:avLst/>
          </a:prstGeom>
          <a:noFill/>
        </p:spPr>
        <p:txBody>
          <a:bodyPr wrap="square" rtlCol="0">
            <a:spAutoFit/>
          </a:bodyPr>
          <a:lstStyle/>
          <a:p>
            <a:endParaRPr lang="nl-NL" dirty="0"/>
          </a:p>
        </p:txBody>
      </p:sp>
    </p:spTree>
    <p:extLst>
      <p:ext uri="{BB962C8B-B14F-4D97-AF65-F5344CB8AC3E}">
        <p14:creationId xmlns:p14="http://schemas.microsoft.com/office/powerpoint/2010/main" val="2738725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Joris_PP_presentatie.jpg"/>
          <p:cNvPicPr>
            <a:picLocks noChangeAspect="1"/>
          </p:cNvPicPr>
          <p:nvPr/>
        </p:nvPicPr>
        <p:blipFill>
          <a:blip r:embed="rId2" cstate="print"/>
          <a:stretch>
            <a:fillRect/>
          </a:stretch>
        </p:blipFill>
        <p:spPr>
          <a:xfrm>
            <a:off x="0" y="203655"/>
            <a:ext cx="9144000" cy="6465705"/>
          </a:xfrm>
          <a:prstGeom prst="rect">
            <a:avLst/>
          </a:prstGeom>
        </p:spPr>
      </p:pic>
      <p:sp>
        <p:nvSpPr>
          <p:cNvPr id="7" name="Rechthoek 6"/>
          <p:cNvSpPr/>
          <p:nvPr/>
        </p:nvSpPr>
        <p:spPr>
          <a:xfrm rot="5400000">
            <a:off x="4929190" y="2643190"/>
            <a:ext cx="6858016" cy="1571604"/>
          </a:xfrm>
          <a:prstGeom prst="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561329" y="764704"/>
            <a:ext cx="7124328" cy="1326009"/>
          </a:xfrm>
        </p:spPr>
        <p:txBody>
          <a:bodyPr>
            <a:normAutofit/>
          </a:bodyPr>
          <a:lstStyle/>
          <a:p>
            <a:r>
              <a:rPr lang="nl-NL" sz="3600" dirty="0" smtClean="0"/>
              <a:t>Lastenverlichting</a:t>
            </a:r>
            <a:endParaRPr lang="nl-NL" sz="3600" dirty="0"/>
          </a:p>
        </p:txBody>
      </p:sp>
      <p:sp>
        <p:nvSpPr>
          <p:cNvPr id="3" name="Ondertitel 2"/>
          <p:cNvSpPr>
            <a:spLocks noGrp="1"/>
          </p:cNvSpPr>
          <p:nvPr>
            <p:ph type="subTitle" idx="1"/>
          </p:nvPr>
        </p:nvSpPr>
        <p:spPr>
          <a:xfrm>
            <a:off x="395536" y="2420888"/>
            <a:ext cx="7176860" cy="2472680"/>
          </a:xfrm>
        </p:spPr>
        <p:txBody>
          <a:bodyPr>
            <a:normAutofit/>
          </a:bodyPr>
          <a:lstStyle/>
          <a:p>
            <a:pPr marL="457200" indent="-457200" algn="l">
              <a:buFont typeface="Arial" panose="020B0604020202020204" pitchFamily="34" charset="0"/>
              <a:buChar char="•"/>
            </a:pPr>
            <a:r>
              <a:rPr lang="nl-NL" sz="1800" dirty="0" smtClean="0">
                <a:solidFill>
                  <a:schemeClr val="tx1"/>
                </a:solidFill>
              </a:rPr>
              <a:t>Teamondersteuner is per Q2 in functie</a:t>
            </a:r>
          </a:p>
          <a:p>
            <a:pPr marL="457200" indent="-457200" algn="l">
              <a:buFont typeface="Arial" panose="020B0604020202020204" pitchFamily="34" charset="0"/>
              <a:buChar char="•"/>
            </a:pPr>
            <a:r>
              <a:rPr lang="nl-NL" sz="1800" dirty="0" smtClean="0">
                <a:solidFill>
                  <a:schemeClr val="tx1"/>
                </a:solidFill>
              </a:rPr>
              <a:t>Efficiënter routes plannen</a:t>
            </a:r>
          </a:p>
          <a:p>
            <a:pPr marL="457200" indent="-457200" algn="l">
              <a:buFont typeface="Arial" panose="020B0604020202020204" pitchFamily="34" charset="0"/>
              <a:buChar char="•"/>
            </a:pPr>
            <a:r>
              <a:rPr lang="nl-NL" sz="1800" dirty="0" smtClean="0">
                <a:solidFill>
                  <a:schemeClr val="tx1"/>
                </a:solidFill>
              </a:rPr>
              <a:t>Dashboard is operationeel</a:t>
            </a:r>
          </a:p>
          <a:p>
            <a:pPr marL="457200" indent="-457200" algn="l">
              <a:buFont typeface="Arial" panose="020B0604020202020204" pitchFamily="34" charset="0"/>
              <a:buChar char="•"/>
            </a:pPr>
            <a:r>
              <a:rPr lang="nl-NL" sz="1800" dirty="0" smtClean="0">
                <a:solidFill>
                  <a:schemeClr val="tx1"/>
                </a:solidFill>
              </a:rPr>
              <a:t>Registratie wordt i.o. bedrijfsvoering en </a:t>
            </a:r>
            <a:r>
              <a:rPr lang="nl-NL" sz="1800" dirty="0" err="1" smtClean="0">
                <a:solidFill>
                  <a:schemeClr val="tx1"/>
                </a:solidFill>
              </a:rPr>
              <a:t>mbv</a:t>
            </a:r>
            <a:r>
              <a:rPr lang="nl-NL" sz="1800" dirty="0" smtClean="0">
                <a:solidFill>
                  <a:schemeClr val="tx1"/>
                </a:solidFill>
              </a:rPr>
              <a:t>. dashboard verbeterd </a:t>
            </a:r>
          </a:p>
          <a:p>
            <a:pPr marL="457200" indent="-457200" algn="l">
              <a:buFont typeface="Arial" panose="020B0604020202020204" pitchFamily="34" charset="0"/>
              <a:buChar char="•"/>
            </a:pPr>
            <a:r>
              <a:rPr lang="nl-NL" sz="1800" dirty="0" err="1" smtClean="0">
                <a:solidFill>
                  <a:schemeClr val="tx1"/>
                </a:solidFill>
              </a:rPr>
              <a:t>Uursoorten</a:t>
            </a:r>
            <a:r>
              <a:rPr lang="nl-NL" sz="1800" dirty="0">
                <a:solidFill>
                  <a:schemeClr val="tx1"/>
                </a:solidFill>
              </a:rPr>
              <a:t> </a:t>
            </a:r>
            <a:r>
              <a:rPr lang="nl-NL" sz="1800" dirty="0" smtClean="0">
                <a:solidFill>
                  <a:schemeClr val="tx1"/>
                </a:solidFill>
              </a:rPr>
              <a:t>worden cf. afspraken zorgverzekeraars gedeclareerd.</a:t>
            </a:r>
          </a:p>
          <a:p>
            <a:pPr marL="457200" indent="-457200" algn="l">
              <a:buFont typeface="Arial" panose="020B0604020202020204" pitchFamily="34" charset="0"/>
              <a:buChar char="•"/>
            </a:pPr>
            <a:r>
              <a:rPr lang="nl-NL" sz="1800" dirty="0" smtClean="0">
                <a:solidFill>
                  <a:schemeClr val="tx1"/>
                </a:solidFill>
              </a:rPr>
              <a:t>Zorgplan = realisatie wordt voorbereid</a:t>
            </a:r>
          </a:p>
          <a:p>
            <a:pPr marL="457200" indent="-457200" algn="l">
              <a:buFont typeface="Arial" panose="020B0604020202020204" pitchFamily="34" charset="0"/>
              <a:buChar char="•"/>
            </a:pPr>
            <a:endParaRPr lang="nl-NL" sz="1800" dirty="0">
              <a:solidFill>
                <a:schemeClr val="tx1"/>
              </a:solidFill>
            </a:endParaRPr>
          </a:p>
          <a:p>
            <a:endParaRPr lang="nl-NL" b="1" dirty="0"/>
          </a:p>
        </p:txBody>
      </p:sp>
      <p:sp>
        <p:nvSpPr>
          <p:cNvPr id="4" name="Tekstvak 3"/>
          <p:cNvSpPr txBox="1"/>
          <p:nvPr/>
        </p:nvSpPr>
        <p:spPr>
          <a:xfrm>
            <a:off x="7692378" y="437732"/>
            <a:ext cx="1331640" cy="369332"/>
          </a:xfrm>
          <a:prstGeom prst="rect">
            <a:avLst/>
          </a:prstGeom>
          <a:noFill/>
        </p:spPr>
        <p:txBody>
          <a:bodyPr wrap="square" rtlCol="0">
            <a:spAutoFit/>
          </a:bodyPr>
          <a:lstStyle/>
          <a:p>
            <a:endParaRPr lang="nl-NL" dirty="0"/>
          </a:p>
        </p:txBody>
      </p:sp>
    </p:spTree>
    <p:extLst>
      <p:ext uri="{BB962C8B-B14F-4D97-AF65-F5344CB8AC3E}">
        <p14:creationId xmlns:p14="http://schemas.microsoft.com/office/powerpoint/2010/main" val="874113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Joris_PP_presentatie.jpg"/>
          <p:cNvPicPr>
            <a:picLocks noChangeAspect="1"/>
          </p:cNvPicPr>
          <p:nvPr/>
        </p:nvPicPr>
        <p:blipFill>
          <a:blip r:embed="rId2" cstate="print"/>
          <a:stretch>
            <a:fillRect/>
          </a:stretch>
        </p:blipFill>
        <p:spPr>
          <a:xfrm>
            <a:off x="0" y="203655"/>
            <a:ext cx="9144000" cy="6465705"/>
          </a:xfrm>
          <a:prstGeom prst="rect">
            <a:avLst/>
          </a:prstGeom>
        </p:spPr>
      </p:pic>
      <p:sp>
        <p:nvSpPr>
          <p:cNvPr id="7" name="Rechthoek 6"/>
          <p:cNvSpPr/>
          <p:nvPr/>
        </p:nvSpPr>
        <p:spPr>
          <a:xfrm rot="5400000">
            <a:off x="4929190" y="2643190"/>
            <a:ext cx="6858016" cy="1571604"/>
          </a:xfrm>
          <a:prstGeom prst="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755576" y="812311"/>
            <a:ext cx="7124328" cy="1326009"/>
          </a:xfrm>
        </p:spPr>
        <p:txBody>
          <a:bodyPr>
            <a:normAutofit/>
          </a:bodyPr>
          <a:lstStyle/>
          <a:p>
            <a:r>
              <a:rPr lang="nl-NL" sz="3600" dirty="0" smtClean="0"/>
              <a:t>Dashboard</a:t>
            </a:r>
            <a:endParaRPr lang="nl-NL" sz="3600" dirty="0"/>
          </a:p>
        </p:txBody>
      </p:sp>
      <p:sp>
        <p:nvSpPr>
          <p:cNvPr id="3" name="Ondertitel 2"/>
          <p:cNvSpPr>
            <a:spLocks noGrp="1"/>
          </p:cNvSpPr>
          <p:nvPr>
            <p:ph type="subTitle" idx="1"/>
          </p:nvPr>
        </p:nvSpPr>
        <p:spPr>
          <a:xfrm>
            <a:off x="395536" y="2492896"/>
            <a:ext cx="6600796" cy="3192760"/>
          </a:xfrm>
        </p:spPr>
        <p:txBody>
          <a:bodyPr>
            <a:normAutofit/>
          </a:bodyPr>
          <a:lstStyle/>
          <a:p>
            <a:r>
              <a:rPr lang="nl-NL" sz="1800" dirty="0" smtClean="0">
                <a:solidFill>
                  <a:schemeClr val="tx1"/>
                </a:solidFill>
              </a:rPr>
              <a:t>Om te kunnen sturen op resultaat is een dashboard ontwikkeld </a:t>
            </a:r>
          </a:p>
          <a:p>
            <a:r>
              <a:rPr lang="nl-NL" sz="1800" dirty="0" smtClean="0">
                <a:solidFill>
                  <a:schemeClr val="tx1"/>
                </a:solidFill>
              </a:rPr>
              <a:t>met de volgende “knoppen”:</a:t>
            </a:r>
            <a:endParaRPr lang="nl-NL" sz="1800" dirty="0">
              <a:solidFill>
                <a:schemeClr val="tx1"/>
              </a:solidFill>
            </a:endParaRPr>
          </a:p>
          <a:p>
            <a:pPr marL="457200" indent="-457200" algn="l">
              <a:buFont typeface="Arial" panose="020B0604020202020204" pitchFamily="34" charset="0"/>
              <a:buChar char="•"/>
            </a:pPr>
            <a:r>
              <a:rPr lang="nl-NL" sz="1800" dirty="0">
                <a:solidFill>
                  <a:schemeClr val="tx1"/>
                </a:solidFill>
              </a:rPr>
              <a:t>Medewerkers: inzet en productiviteit</a:t>
            </a:r>
          </a:p>
          <a:p>
            <a:pPr marL="457200" indent="-457200" algn="l">
              <a:buFont typeface="Arial" panose="020B0604020202020204" pitchFamily="34" charset="0"/>
              <a:buChar char="•"/>
            </a:pPr>
            <a:r>
              <a:rPr lang="nl-NL" sz="1800" dirty="0">
                <a:solidFill>
                  <a:schemeClr val="tx1"/>
                </a:solidFill>
              </a:rPr>
              <a:t>Doelmatigheid: gemiddelde </a:t>
            </a:r>
            <a:r>
              <a:rPr lang="nl-NL" sz="1800" dirty="0" err="1">
                <a:solidFill>
                  <a:schemeClr val="tx1"/>
                </a:solidFill>
              </a:rPr>
              <a:t>clienturen</a:t>
            </a:r>
            <a:r>
              <a:rPr lang="nl-NL" sz="1800" dirty="0">
                <a:solidFill>
                  <a:schemeClr val="tx1"/>
                </a:solidFill>
              </a:rPr>
              <a:t> per </a:t>
            </a:r>
            <a:r>
              <a:rPr lang="nl-NL" sz="1800" dirty="0" smtClean="0">
                <a:solidFill>
                  <a:schemeClr val="tx1"/>
                </a:solidFill>
              </a:rPr>
              <a:t>team</a:t>
            </a:r>
          </a:p>
          <a:p>
            <a:pPr marL="457200" indent="-457200" algn="l">
              <a:buFont typeface="Arial" panose="020B0604020202020204" pitchFamily="34" charset="0"/>
              <a:buChar char="•"/>
            </a:pPr>
            <a:endParaRPr lang="nl-NL" sz="1800" dirty="0" smtClean="0">
              <a:solidFill>
                <a:schemeClr val="tx1"/>
              </a:solidFill>
            </a:endParaRPr>
          </a:p>
          <a:p>
            <a:r>
              <a:rPr lang="nl-NL" sz="1800" dirty="0" smtClean="0">
                <a:solidFill>
                  <a:schemeClr val="tx1"/>
                </a:solidFill>
              </a:rPr>
              <a:t>Nog te ontwikkelen functionaliteiten dashboard:</a:t>
            </a:r>
            <a:endParaRPr lang="nl-NL" sz="1800" dirty="0">
              <a:solidFill>
                <a:schemeClr val="tx1"/>
              </a:solidFill>
            </a:endParaRPr>
          </a:p>
          <a:p>
            <a:pPr marL="457200" indent="-457200" algn="l">
              <a:buFont typeface="Arial" panose="020B0604020202020204" pitchFamily="34" charset="0"/>
              <a:buChar char="•"/>
            </a:pPr>
            <a:r>
              <a:rPr lang="nl-NL" sz="1800" dirty="0" smtClean="0">
                <a:solidFill>
                  <a:schemeClr val="tx1"/>
                </a:solidFill>
              </a:rPr>
              <a:t>Client</a:t>
            </a:r>
            <a:r>
              <a:rPr lang="nl-NL" sz="1800" dirty="0">
                <a:solidFill>
                  <a:schemeClr val="tx1"/>
                </a:solidFill>
              </a:rPr>
              <a:t>: Prem /zorgkaart NL ( meting voor juni 2019, nu 8,2)         </a:t>
            </a:r>
          </a:p>
          <a:p>
            <a:pPr marL="457200" indent="-457200" algn="l">
              <a:buFont typeface="Arial" panose="020B0604020202020204" pitchFamily="34" charset="0"/>
              <a:buChar char="•"/>
            </a:pPr>
            <a:r>
              <a:rPr lang="nl-NL" sz="1800" dirty="0" err="1" smtClean="0">
                <a:solidFill>
                  <a:schemeClr val="tx1"/>
                </a:solidFill>
              </a:rPr>
              <a:t>Medewerkersonderzoek</a:t>
            </a:r>
            <a:r>
              <a:rPr lang="nl-NL" sz="1800" dirty="0" smtClean="0">
                <a:solidFill>
                  <a:schemeClr val="tx1"/>
                </a:solidFill>
              </a:rPr>
              <a:t> </a:t>
            </a:r>
            <a:r>
              <a:rPr lang="nl-NL" sz="1800" dirty="0">
                <a:solidFill>
                  <a:schemeClr val="tx1"/>
                </a:solidFill>
              </a:rPr>
              <a:t>per team</a:t>
            </a:r>
          </a:p>
          <a:p>
            <a:endParaRPr lang="nl-NL" b="1" dirty="0"/>
          </a:p>
        </p:txBody>
      </p:sp>
      <p:sp>
        <p:nvSpPr>
          <p:cNvPr id="4" name="Tekstvak 3"/>
          <p:cNvSpPr txBox="1"/>
          <p:nvPr/>
        </p:nvSpPr>
        <p:spPr>
          <a:xfrm>
            <a:off x="7692378" y="437732"/>
            <a:ext cx="1331640" cy="369332"/>
          </a:xfrm>
          <a:prstGeom prst="rect">
            <a:avLst/>
          </a:prstGeom>
          <a:noFill/>
        </p:spPr>
        <p:txBody>
          <a:bodyPr wrap="square" rtlCol="0">
            <a:spAutoFit/>
          </a:bodyPr>
          <a:lstStyle/>
          <a:p>
            <a:endParaRPr lang="nl-NL" dirty="0"/>
          </a:p>
        </p:txBody>
      </p:sp>
    </p:spTree>
    <p:extLst>
      <p:ext uri="{BB962C8B-B14F-4D97-AF65-F5344CB8AC3E}">
        <p14:creationId xmlns:p14="http://schemas.microsoft.com/office/powerpoint/2010/main" val="2085472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Joris_PP_presentatie.jpg"/>
          <p:cNvPicPr>
            <a:picLocks noChangeAspect="1"/>
          </p:cNvPicPr>
          <p:nvPr/>
        </p:nvPicPr>
        <p:blipFill>
          <a:blip r:embed="rId2" cstate="print"/>
          <a:stretch>
            <a:fillRect/>
          </a:stretch>
        </p:blipFill>
        <p:spPr>
          <a:xfrm>
            <a:off x="0" y="203655"/>
            <a:ext cx="9144000" cy="6465705"/>
          </a:xfrm>
          <a:prstGeom prst="rect">
            <a:avLst/>
          </a:prstGeom>
        </p:spPr>
      </p:pic>
      <p:sp>
        <p:nvSpPr>
          <p:cNvPr id="7" name="Rechthoek 6"/>
          <p:cNvSpPr/>
          <p:nvPr/>
        </p:nvSpPr>
        <p:spPr>
          <a:xfrm rot="5400000">
            <a:off x="4929190" y="2643190"/>
            <a:ext cx="6858016" cy="1571604"/>
          </a:xfrm>
          <a:prstGeom prst="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1115616" y="807064"/>
            <a:ext cx="7124328" cy="1326009"/>
          </a:xfrm>
        </p:spPr>
        <p:txBody>
          <a:bodyPr>
            <a:normAutofit/>
          </a:bodyPr>
          <a:lstStyle/>
          <a:p>
            <a:r>
              <a:rPr lang="nl-NL" sz="3600" dirty="0" smtClean="0"/>
              <a:t>Positieve Gezondheid</a:t>
            </a:r>
            <a:endParaRPr lang="nl-NL" sz="3600" dirty="0"/>
          </a:p>
        </p:txBody>
      </p:sp>
      <p:sp>
        <p:nvSpPr>
          <p:cNvPr id="3" name="Ondertitel 2"/>
          <p:cNvSpPr>
            <a:spLocks noGrp="1"/>
          </p:cNvSpPr>
          <p:nvPr>
            <p:ph type="subTitle" idx="1"/>
          </p:nvPr>
        </p:nvSpPr>
        <p:spPr>
          <a:xfrm>
            <a:off x="395536" y="1772817"/>
            <a:ext cx="6600796" cy="3912840"/>
          </a:xfrm>
        </p:spPr>
        <p:txBody>
          <a:bodyPr>
            <a:noAutofit/>
          </a:bodyPr>
          <a:lstStyle/>
          <a:p>
            <a:pPr algn="l"/>
            <a:r>
              <a:rPr lang="nl-NL" sz="1700" b="1" dirty="0" smtClean="0">
                <a:solidFill>
                  <a:schemeClr val="tx1"/>
                </a:solidFill>
              </a:rPr>
              <a:t>Analysefase heeft plaatsgevonden in 2019</a:t>
            </a:r>
          </a:p>
          <a:p>
            <a:pPr algn="l"/>
            <a:endParaRPr lang="nl-NL" sz="1700" dirty="0" smtClean="0">
              <a:solidFill>
                <a:schemeClr val="tx1"/>
              </a:solidFill>
            </a:endParaRPr>
          </a:p>
          <a:p>
            <a:pPr algn="l"/>
            <a:r>
              <a:rPr lang="nl-NL" sz="1700" i="1" dirty="0" smtClean="0">
                <a:solidFill>
                  <a:schemeClr val="tx1"/>
                </a:solidFill>
              </a:rPr>
              <a:t>Doel</a:t>
            </a:r>
          </a:p>
          <a:p>
            <a:pPr algn="l"/>
            <a:r>
              <a:rPr lang="nl-NL" sz="1700" dirty="0" err="1" smtClean="0">
                <a:solidFill>
                  <a:schemeClr val="tx1"/>
                </a:solidFill>
              </a:rPr>
              <a:t>Onderzoch</a:t>
            </a:r>
            <a:r>
              <a:rPr lang="nl-NL" sz="1700" dirty="0" smtClean="0">
                <a:solidFill>
                  <a:schemeClr val="tx1"/>
                </a:solidFill>
              </a:rPr>
              <a:t> is hoe </a:t>
            </a:r>
            <a:r>
              <a:rPr lang="nl-NL" sz="1700" dirty="0">
                <a:solidFill>
                  <a:schemeClr val="tx1"/>
                </a:solidFill>
              </a:rPr>
              <a:t>het in de praktijk gaat ten aanzien van Positieve Gezondheid </a:t>
            </a:r>
            <a:r>
              <a:rPr lang="nl-NL" sz="1700" dirty="0" smtClean="0">
                <a:solidFill>
                  <a:schemeClr val="tx1"/>
                </a:solidFill>
              </a:rPr>
              <a:t>in de Joris Thuis teams </a:t>
            </a:r>
            <a:r>
              <a:rPr lang="nl-NL" sz="1700" dirty="0">
                <a:solidFill>
                  <a:schemeClr val="tx1"/>
                </a:solidFill>
              </a:rPr>
              <a:t>en </a:t>
            </a:r>
            <a:r>
              <a:rPr lang="nl-NL" sz="1700" dirty="0" smtClean="0">
                <a:solidFill>
                  <a:schemeClr val="tx1"/>
                </a:solidFill>
              </a:rPr>
              <a:t>informatie is verzameld over vervolgstappen die mogelijk zijn om Positieve Gezondheid te verankeren binnen de organisatie en het netwerk. </a:t>
            </a:r>
          </a:p>
          <a:p>
            <a:pPr algn="l"/>
            <a:endParaRPr lang="nl-NL" sz="1700" i="1" dirty="0" smtClean="0">
              <a:solidFill>
                <a:schemeClr val="tx1"/>
              </a:solidFill>
            </a:endParaRPr>
          </a:p>
          <a:p>
            <a:pPr algn="l"/>
            <a:r>
              <a:rPr lang="nl-NL" sz="1700" i="1" dirty="0" smtClean="0">
                <a:solidFill>
                  <a:schemeClr val="tx1"/>
                </a:solidFill>
              </a:rPr>
              <a:t>Resultaat</a:t>
            </a:r>
          </a:p>
          <a:p>
            <a:pPr algn="l"/>
            <a:r>
              <a:rPr lang="nl-NL" sz="1700" dirty="0" smtClean="0">
                <a:solidFill>
                  <a:schemeClr val="tx1"/>
                </a:solidFill>
              </a:rPr>
              <a:t>Vanuit de analyse wordt in 2020 de volgende stap gezet voor het werken vanuit Positieve Gezondheid:  </a:t>
            </a:r>
          </a:p>
          <a:p>
            <a:pPr algn="l"/>
            <a:r>
              <a:rPr lang="nl-NL" sz="1700" dirty="0" smtClean="0">
                <a:solidFill>
                  <a:schemeClr val="tx1"/>
                </a:solidFill>
              </a:rPr>
              <a:t>o </a:t>
            </a:r>
            <a:r>
              <a:rPr lang="nl-NL" sz="1700" dirty="0">
                <a:solidFill>
                  <a:schemeClr val="tx1"/>
                </a:solidFill>
              </a:rPr>
              <a:t>Binnen de vier thuiszorgteams van Joris Zorg </a:t>
            </a:r>
            <a:endParaRPr lang="nl-NL" sz="1700" dirty="0" smtClean="0">
              <a:solidFill>
                <a:schemeClr val="tx1"/>
              </a:solidFill>
            </a:endParaRPr>
          </a:p>
          <a:p>
            <a:pPr algn="l"/>
            <a:r>
              <a:rPr lang="nl-NL" sz="1700" dirty="0" smtClean="0">
                <a:solidFill>
                  <a:schemeClr val="tx1"/>
                </a:solidFill>
              </a:rPr>
              <a:t>o </a:t>
            </a:r>
            <a:r>
              <a:rPr lang="nl-NL" sz="1700" dirty="0">
                <a:solidFill>
                  <a:schemeClr val="tx1"/>
                </a:solidFill>
              </a:rPr>
              <a:t>Binnen het netwerk </a:t>
            </a:r>
            <a:r>
              <a:rPr lang="nl-NL" sz="1700" dirty="0" smtClean="0">
                <a:solidFill>
                  <a:schemeClr val="tx1"/>
                </a:solidFill>
              </a:rPr>
              <a:t>(o.a. </a:t>
            </a:r>
            <a:r>
              <a:rPr lang="nl-NL" sz="1700" dirty="0">
                <a:solidFill>
                  <a:schemeClr val="tx1"/>
                </a:solidFill>
              </a:rPr>
              <a:t>bij de </a:t>
            </a:r>
            <a:r>
              <a:rPr lang="nl-NL" sz="1700" dirty="0" smtClean="0">
                <a:solidFill>
                  <a:schemeClr val="tx1"/>
                </a:solidFill>
              </a:rPr>
              <a:t>huisartsen)</a:t>
            </a:r>
            <a:endParaRPr lang="nl-NL" sz="1700" dirty="0">
              <a:solidFill>
                <a:schemeClr val="tx1"/>
              </a:solidFill>
            </a:endParaRPr>
          </a:p>
        </p:txBody>
      </p:sp>
      <p:sp>
        <p:nvSpPr>
          <p:cNvPr id="4" name="Tekstvak 3"/>
          <p:cNvSpPr txBox="1"/>
          <p:nvPr/>
        </p:nvSpPr>
        <p:spPr>
          <a:xfrm>
            <a:off x="7692378" y="437732"/>
            <a:ext cx="1331640" cy="369332"/>
          </a:xfrm>
          <a:prstGeom prst="rect">
            <a:avLst/>
          </a:prstGeom>
          <a:noFill/>
        </p:spPr>
        <p:txBody>
          <a:bodyPr wrap="square" rtlCol="0">
            <a:spAutoFit/>
          </a:bodyPr>
          <a:lstStyle/>
          <a:p>
            <a:endParaRPr lang="nl-NL" dirty="0"/>
          </a:p>
        </p:txBody>
      </p:sp>
    </p:spTree>
    <p:extLst>
      <p:ext uri="{BB962C8B-B14F-4D97-AF65-F5344CB8AC3E}">
        <p14:creationId xmlns:p14="http://schemas.microsoft.com/office/powerpoint/2010/main" val="3440730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Joris_PP_presentatie.jpg"/>
          <p:cNvPicPr>
            <a:picLocks noChangeAspect="1"/>
          </p:cNvPicPr>
          <p:nvPr/>
        </p:nvPicPr>
        <p:blipFill>
          <a:blip r:embed="rId2" cstate="print"/>
          <a:stretch>
            <a:fillRect/>
          </a:stretch>
        </p:blipFill>
        <p:spPr>
          <a:xfrm>
            <a:off x="0" y="188640"/>
            <a:ext cx="9144000" cy="6465705"/>
          </a:xfrm>
          <a:prstGeom prst="rect">
            <a:avLst/>
          </a:prstGeom>
        </p:spPr>
      </p:pic>
      <p:sp>
        <p:nvSpPr>
          <p:cNvPr id="7" name="Rechthoek 6"/>
          <p:cNvSpPr/>
          <p:nvPr/>
        </p:nvSpPr>
        <p:spPr>
          <a:xfrm rot="5400000">
            <a:off x="4929190" y="2643190"/>
            <a:ext cx="6858016" cy="1571604"/>
          </a:xfrm>
          <a:prstGeom prst="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el 1"/>
          <p:cNvSpPr>
            <a:spLocks noGrp="1"/>
          </p:cNvSpPr>
          <p:nvPr>
            <p:ph type="ctrTitle"/>
          </p:nvPr>
        </p:nvSpPr>
        <p:spPr>
          <a:xfrm>
            <a:off x="1475656" y="908720"/>
            <a:ext cx="6476256" cy="1181993"/>
          </a:xfrm>
        </p:spPr>
        <p:txBody>
          <a:bodyPr>
            <a:normAutofit/>
          </a:bodyPr>
          <a:lstStyle/>
          <a:p>
            <a:r>
              <a:rPr lang="nl-NL" sz="3600" dirty="0" smtClean="0"/>
              <a:t>Wat hebben we al bereikt?</a:t>
            </a:r>
            <a:br>
              <a:rPr lang="nl-NL" sz="3600" dirty="0" smtClean="0"/>
            </a:br>
            <a:endParaRPr lang="nl-NL" sz="2000" dirty="0"/>
          </a:p>
        </p:txBody>
      </p:sp>
      <p:sp>
        <p:nvSpPr>
          <p:cNvPr id="3" name="Ondertitel 2"/>
          <p:cNvSpPr>
            <a:spLocks noGrp="1"/>
          </p:cNvSpPr>
          <p:nvPr>
            <p:ph type="subTitle" idx="1"/>
          </p:nvPr>
        </p:nvSpPr>
        <p:spPr>
          <a:xfrm>
            <a:off x="899592" y="1700808"/>
            <a:ext cx="6792786" cy="2880320"/>
          </a:xfrm>
        </p:spPr>
        <p:txBody>
          <a:bodyPr>
            <a:normAutofit lnSpcReduction="10000"/>
          </a:bodyPr>
          <a:lstStyle/>
          <a:p>
            <a:endParaRPr lang="nl-NL" sz="2400" dirty="0"/>
          </a:p>
          <a:p>
            <a:pPr marL="285750" lvl="0" indent="-285750" algn="l">
              <a:buFont typeface="Arial" panose="020B0604020202020204" pitchFamily="34" charset="0"/>
              <a:buChar char="•"/>
            </a:pPr>
            <a:r>
              <a:rPr lang="nl-NL" sz="2800" dirty="0" smtClean="0">
                <a:solidFill>
                  <a:schemeClr val="tx1"/>
                </a:solidFill>
              </a:rPr>
              <a:t>Generalistische </a:t>
            </a:r>
            <a:r>
              <a:rPr lang="nl-NL" sz="2800" dirty="0">
                <a:solidFill>
                  <a:schemeClr val="tx1"/>
                </a:solidFill>
              </a:rPr>
              <a:t>zorg</a:t>
            </a:r>
          </a:p>
          <a:p>
            <a:pPr marL="285750" lvl="0" indent="-285750" algn="l">
              <a:buFont typeface="Arial" panose="020B0604020202020204" pitchFamily="34" charset="0"/>
              <a:buChar char="•"/>
            </a:pPr>
            <a:r>
              <a:rPr lang="nl-NL" sz="2800" dirty="0" smtClean="0">
                <a:solidFill>
                  <a:schemeClr val="tx1"/>
                </a:solidFill>
              </a:rPr>
              <a:t>Persoonsgerichte </a:t>
            </a:r>
            <a:r>
              <a:rPr lang="nl-NL" sz="2800" dirty="0">
                <a:solidFill>
                  <a:schemeClr val="tx1"/>
                </a:solidFill>
              </a:rPr>
              <a:t>zorg </a:t>
            </a:r>
            <a:endParaRPr lang="nl-NL" sz="2800" dirty="0" smtClean="0">
              <a:solidFill>
                <a:schemeClr val="tx1"/>
              </a:solidFill>
            </a:endParaRPr>
          </a:p>
          <a:p>
            <a:pPr marL="285750" indent="-285750" algn="l">
              <a:buFont typeface="Arial" pitchFamily="34" charset="0"/>
              <a:buChar char="•"/>
            </a:pPr>
            <a:r>
              <a:rPr lang="nl-NL" sz="2800" dirty="0" smtClean="0">
                <a:solidFill>
                  <a:schemeClr val="tx1"/>
                </a:solidFill>
              </a:rPr>
              <a:t>Samenwerking </a:t>
            </a:r>
            <a:r>
              <a:rPr lang="nl-NL" sz="2800" dirty="0">
                <a:solidFill>
                  <a:schemeClr val="tx1"/>
                </a:solidFill>
              </a:rPr>
              <a:t>tussen de </a:t>
            </a:r>
            <a:r>
              <a:rPr lang="nl-NL" sz="2800" dirty="0" smtClean="0">
                <a:solidFill>
                  <a:schemeClr val="tx1"/>
                </a:solidFill>
              </a:rPr>
              <a:t>teams</a:t>
            </a:r>
            <a:endParaRPr lang="nl-NL" sz="2800" dirty="0">
              <a:solidFill>
                <a:schemeClr val="tx1"/>
              </a:solidFill>
            </a:endParaRPr>
          </a:p>
          <a:p>
            <a:pPr marL="285750" indent="-285750" algn="l">
              <a:buFont typeface="Arial" pitchFamily="34" charset="0"/>
              <a:buChar char="•"/>
            </a:pPr>
            <a:r>
              <a:rPr lang="nl-NL" sz="2800" dirty="0">
                <a:solidFill>
                  <a:schemeClr val="tx1"/>
                </a:solidFill>
              </a:rPr>
              <a:t>Samenwerking Stuurgroep en de </a:t>
            </a:r>
            <a:r>
              <a:rPr lang="nl-NL" sz="2800" dirty="0" smtClean="0">
                <a:solidFill>
                  <a:schemeClr val="tx1"/>
                </a:solidFill>
              </a:rPr>
              <a:t>teams</a:t>
            </a:r>
          </a:p>
          <a:p>
            <a:pPr marL="285750" indent="-285750" algn="l">
              <a:buFont typeface="Arial" pitchFamily="34" charset="0"/>
              <a:buChar char="•"/>
            </a:pPr>
            <a:r>
              <a:rPr lang="nl-NL" sz="2800" dirty="0" smtClean="0">
                <a:solidFill>
                  <a:schemeClr val="tx1"/>
                </a:solidFill>
              </a:rPr>
              <a:t>Samenwerking met ondersteuners </a:t>
            </a:r>
            <a:endParaRPr lang="nl-NL" sz="2800" dirty="0">
              <a:solidFill>
                <a:schemeClr val="tx1"/>
              </a:solidFill>
            </a:endParaRPr>
          </a:p>
          <a:p>
            <a:pPr marL="285750" lvl="0" indent="-285750" algn="l">
              <a:buFont typeface="Arial" panose="020B0604020202020204" pitchFamily="34" charset="0"/>
              <a:buChar char="•"/>
            </a:pPr>
            <a:endParaRPr lang="nl-NL" sz="1600" dirty="0"/>
          </a:p>
          <a:p>
            <a:pPr algn="l"/>
            <a:endParaRPr lang="nl-NL" sz="1600" dirty="0"/>
          </a:p>
          <a:p>
            <a:pPr marL="457200" indent="-457200" algn="l">
              <a:buFontTx/>
              <a:buChar char="-"/>
            </a:pPr>
            <a:endParaRPr lang="nl-NL" sz="2400" dirty="0"/>
          </a:p>
          <a:p>
            <a:endParaRPr lang="nl-NL" dirty="0"/>
          </a:p>
        </p:txBody>
      </p:sp>
      <p:sp>
        <p:nvSpPr>
          <p:cNvPr id="4" name="Tekstvak 3"/>
          <p:cNvSpPr txBox="1"/>
          <p:nvPr/>
        </p:nvSpPr>
        <p:spPr>
          <a:xfrm>
            <a:off x="7692378" y="437732"/>
            <a:ext cx="13316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7657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Joris_PP_presentatie.jpg"/>
          <p:cNvPicPr>
            <a:picLocks noChangeAspect="1"/>
          </p:cNvPicPr>
          <p:nvPr/>
        </p:nvPicPr>
        <p:blipFill>
          <a:blip r:embed="rId2" cstate="print"/>
          <a:stretch>
            <a:fillRect/>
          </a:stretch>
        </p:blipFill>
        <p:spPr>
          <a:xfrm>
            <a:off x="-6545" y="-603448"/>
            <a:ext cx="9144000" cy="6465705"/>
          </a:xfrm>
          <a:prstGeom prst="rect">
            <a:avLst/>
          </a:prstGeom>
        </p:spPr>
      </p:pic>
      <p:sp>
        <p:nvSpPr>
          <p:cNvPr id="7" name="Rechthoek 6"/>
          <p:cNvSpPr/>
          <p:nvPr/>
        </p:nvSpPr>
        <p:spPr>
          <a:xfrm rot="5400000">
            <a:off x="4929190" y="2643190"/>
            <a:ext cx="6858016" cy="1571604"/>
          </a:xfrm>
          <a:prstGeom prst="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1225860" y="1052736"/>
            <a:ext cx="6692280" cy="893961"/>
          </a:xfrm>
        </p:spPr>
        <p:txBody>
          <a:bodyPr>
            <a:normAutofit fontScale="90000"/>
          </a:bodyPr>
          <a:lstStyle/>
          <a:p>
            <a:r>
              <a:rPr lang="nl-NL" sz="4000" dirty="0" smtClean="0"/>
              <a:t>Trends &amp; ontwikkelingen</a:t>
            </a:r>
            <a:br>
              <a:rPr lang="nl-NL" sz="4000" dirty="0" smtClean="0"/>
            </a:br>
            <a:endParaRPr lang="nl-NL" sz="2000" dirty="0"/>
          </a:p>
        </p:txBody>
      </p:sp>
      <p:sp>
        <p:nvSpPr>
          <p:cNvPr id="3" name="Ondertitel 2"/>
          <p:cNvSpPr>
            <a:spLocks noGrp="1"/>
          </p:cNvSpPr>
          <p:nvPr>
            <p:ph type="subTitle" idx="1"/>
          </p:nvPr>
        </p:nvSpPr>
        <p:spPr>
          <a:xfrm>
            <a:off x="395536" y="1661802"/>
            <a:ext cx="7848872" cy="2880320"/>
          </a:xfrm>
        </p:spPr>
        <p:txBody>
          <a:bodyPr>
            <a:normAutofit/>
          </a:bodyPr>
          <a:lstStyle/>
          <a:p>
            <a:pPr marL="457200" indent="-457200" algn="l">
              <a:buFontTx/>
              <a:buChar char="-"/>
            </a:pPr>
            <a:r>
              <a:rPr lang="nl-NL" sz="2800" dirty="0" smtClean="0">
                <a:solidFill>
                  <a:schemeClr val="tx1"/>
                </a:solidFill>
              </a:rPr>
              <a:t>Zorgkloof</a:t>
            </a:r>
          </a:p>
          <a:p>
            <a:pPr marL="457200" indent="-457200" algn="l">
              <a:buFontTx/>
              <a:buChar char="-"/>
            </a:pPr>
            <a:r>
              <a:rPr lang="nl-NL" sz="2800" dirty="0" smtClean="0">
                <a:solidFill>
                  <a:schemeClr val="tx1"/>
                </a:solidFill>
              </a:rPr>
              <a:t>Arbeidsmarkttekorten</a:t>
            </a:r>
          </a:p>
          <a:p>
            <a:pPr marL="457200" indent="-457200" algn="l">
              <a:buFontTx/>
              <a:buChar char="-"/>
            </a:pPr>
            <a:r>
              <a:rPr lang="nl-NL" sz="2800" dirty="0" smtClean="0">
                <a:solidFill>
                  <a:schemeClr val="tx1"/>
                </a:solidFill>
              </a:rPr>
              <a:t>Programma Langer Thuis</a:t>
            </a:r>
          </a:p>
          <a:p>
            <a:pPr marL="457200" indent="-457200" algn="l">
              <a:buFontTx/>
              <a:buChar char="-"/>
            </a:pPr>
            <a:r>
              <a:rPr lang="nl-NL" sz="2800" dirty="0" smtClean="0">
                <a:solidFill>
                  <a:schemeClr val="tx1"/>
                </a:solidFill>
              </a:rPr>
              <a:t>Hoofdlijnenakkoord wijkverpleging</a:t>
            </a:r>
          </a:p>
          <a:p>
            <a:pPr marL="457200" indent="-457200" algn="l">
              <a:buFontTx/>
              <a:buChar char="-"/>
            </a:pPr>
            <a:r>
              <a:rPr lang="nl-NL" sz="2800" dirty="0" smtClean="0">
                <a:solidFill>
                  <a:schemeClr val="tx1"/>
                </a:solidFill>
              </a:rPr>
              <a:t>Kwaliteitskader wijkverpleging</a:t>
            </a:r>
          </a:p>
          <a:p>
            <a:pPr marL="457200" indent="-457200" algn="l">
              <a:buFontTx/>
              <a:buChar char="-"/>
            </a:pPr>
            <a:endParaRPr lang="nl-NL" sz="1800" dirty="0">
              <a:solidFill>
                <a:schemeClr val="tx1"/>
              </a:solidFill>
            </a:endParaRPr>
          </a:p>
          <a:p>
            <a:pPr algn="l"/>
            <a:endParaRPr lang="nl-NL" dirty="0">
              <a:solidFill>
                <a:schemeClr val="tx1"/>
              </a:solidFill>
            </a:endParaRPr>
          </a:p>
        </p:txBody>
      </p:sp>
      <p:sp>
        <p:nvSpPr>
          <p:cNvPr id="4" name="Tekstvak 3"/>
          <p:cNvSpPr txBox="1"/>
          <p:nvPr/>
        </p:nvSpPr>
        <p:spPr>
          <a:xfrm>
            <a:off x="7692378" y="437732"/>
            <a:ext cx="1331640" cy="369332"/>
          </a:xfrm>
          <a:prstGeom prst="rect">
            <a:avLst/>
          </a:prstGeom>
          <a:noFill/>
        </p:spPr>
        <p:txBody>
          <a:bodyPr wrap="square" rtlCol="0">
            <a:spAutoFit/>
          </a:bodyPr>
          <a:lstStyle/>
          <a:p>
            <a:endParaRPr lang="nl-NL" dirty="0"/>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4508" y="2420888"/>
            <a:ext cx="2555776" cy="1652366"/>
          </a:xfrm>
          <a:prstGeom prst="rect">
            <a:avLst/>
          </a:prstGeom>
        </p:spPr>
      </p:pic>
    </p:spTree>
    <p:extLst>
      <p:ext uri="{BB962C8B-B14F-4D97-AF65-F5344CB8AC3E}">
        <p14:creationId xmlns:p14="http://schemas.microsoft.com/office/powerpoint/2010/main" val="419242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Joris_PP_presentatie.jpg"/>
          <p:cNvPicPr>
            <a:picLocks noChangeAspect="1"/>
          </p:cNvPicPr>
          <p:nvPr/>
        </p:nvPicPr>
        <p:blipFill>
          <a:blip r:embed="rId2" cstate="print"/>
          <a:stretch>
            <a:fillRect/>
          </a:stretch>
        </p:blipFill>
        <p:spPr>
          <a:xfrm>
            <a:off x="0" y="203655"/>
            <a:ext cx="9144000" cy="6465705"/>
          </a:xfrm>
          <a:prstGeom prst="rect">
            <a:avLst/>
          </a:prstGeom>
        </p:spPr>
      </p:pic>
      <p:sp>
        <p:nvSpPr>
          <p:cNvPr id="7" name="Rechthoek 6"/>
          <p:cNvSpPr/>
          <p:nvPr/>
        </p:nvSpPr>
        <p:spPr>
          <a:xfrm rot="5400000">
            <a:off x="4929190" y="2643190"/>
            <a:ext cx="6858016" cy="1571604"/>
          </a:xfrm>
          <a:prstGeom prst="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1187624" y="622398"/>
            <a:ext cx="7052320" cy="1181993"/>
          </a:xfrm>
        </p:spPr>
        <p:txBody>
          <a:bodyPr>
            <a:normAutofit/>
          </a:bodyPr>
          <a:lstStyle/>
          <a:p>
            <a:r>
              <a:rPr lang="nl-NL" sz="3600" dirty="0" smtClean="0"/>
              <a:t>Ronde Tafelgesprekken 2018</a:t>
            </a:r>
            <a:br>
              <a:rPr lang="nl-NL" sz="3600" dirty="0" smtClean="0"/>
            </a:br>
            <a:r>
              <a:rPr lang="nl-NL" sz="2200" dirty="0" smtClean="0"/>
              <a:t>aanbevelingen</a:t>
            </a:r>
            <a:endParaRPr lang="nl-NL" sz="2200" dirty="0"/>
          </a:p>
        </p:txBody>
      </p:sp>
      <p:sp>
        <p:nvSpPr>
          <p:cNvPr id="4" name="Tekstvak 3"/>
          <p:cNvSpPr txBox="1"/>
          <p:nvPr/>
        </p:nvSpPr>
        <p:spPr>
          <a:xfrm>
            <a:off x="7692378" y="437732"/>
            <a:ext cx="1331640" cy="369332"/>
          </a:xfrm>
          <a:prstGeom prst="rect">
            <a:avLst/>
          </a:prstGeom>
          <a:noFill/>
        </p:spPr>
        <p:txBody>
          <a:bodyPr wrap="square" rtlCol="0">
            <a:spAutoFit/>
          </a:bodyPr>
          <a:lstStyle/>
          <a:p>
            <a:endParaRPr lang="nl-NL" dirty="0"/>
          </a:p>
        </p:txBody>
      </p:sp>
      <p:sp>
        <p:nvSpPr>
          <p:cNvPr id="5" name="Ondertitel 4"/>
          <p:cNvSpPr>
            <a:spLocks noGrp="1"/>
          </p:cNvSpPr>
          <p:nvPr>
            <p:ph type="subTitle" idx="1"/>
          </p:nvPr>
        </p:nvSpPr>
        <p:spPr>
          <a:xfrm>
            <a:off x="33227" y="2060848"/>
            <a:ext cx="6930307" cy="3672408"/>
          </a:xfrm>
        </p:spPr>
        <p:txBody>
          <a:bodyPr>
            <a:normAutofit/>
          </a:bodyPr>
          <a:lstStyle/>
          <a:p>
            <a:pPr marL="457200" indent="-457200" algn="l">
              <a:buFont typeface="Arial" panose="020B0604020202020204" pitchFamily="34" charset="0"/>
              <a:buChar char="•"/>
            </a:pPr>
            <a:r>
              <a:rPr lang="nl-NL" sz="1800" dirty="0">
                <a:solidFill>
                  <a:schemeClr val="tx1"/>
                </a:solidFill>
              </a:rPr>
              <a:t>Organisaties en verenigingen meer verbinden/samenwerken op dorpsniveau; krachten bundelen </a:t>
            </a:r>
          </a:p>
          <a:p>
            <a:pPr marL="457200" indent="-457200" algn="l">
              <a:buFont typeface="Arial" panose="020B0604020202020204" pitchFamily="34" charset="0"/>
              <a:buChar char="•"/>
            </a:pPr>
            <a:r>
              <a:rPr lang="nl-NL" sz="1800" dirty="0">
                <a:solidFill>
                  <a:schemeClr val="tx1"/>
                </a:solidFill>
              </a:rPr>
              <a:t>Multidisciplinair samenwerken </a:t>
            </a:r>
          </a:p>
          <a:p>
            <a:pPr marL="457200" indent="-457200" algn="l">
              <a:buFont typeface="Arial" panose="020B0604020202020204" pitchFamily="34" charset="0"/>
              <a:buChar char="•"/>
            </a:pPr>
            <a:r>
              <a:rPr lang="nl-NL" sz="1800" dirty="0" err="1" smtClean="0">
                <a:solidFill>
                  <a:schemeClr val="tx1"/>
                </a:solidFill>
              </a:rPr>
              <a:t>Domotica</a:t>
            </a:r>
            <a:r>
              <a:rPr lang="nl-NL" sz="1800" dirty="0" smtClean="0">
                <a:solidFill>
                  <a:schemeClr val="tx1"/>
                </a:solidFill>
              </a:rPr>
              <a:t> </a:t>
            </a:r>
            <a:r>
              <a:rPr lang="nl-NL" sz="1800" dirty="0">
                <a:solidFill>
                  <a:schemeClr val="tx1"/>
                </a:solidFill>
              </a:rPr>
              <a:t>(en technologie) verder onderzoeken en uitbreiden (persoonsgebonden maatwerk), en communicatie met een centraal (steun-)punt in regelen </a:t>
            </a:r>
          </a:p>
          <a:p>
            <a:pPr marL="457200" indent="-457200" algn="l">
              <a:buFont typeface="Arial" panose="020B0604020202020204" pitchFamily="34" charset="0"/>
              <a:buChar char="•"/>
            </a:pPr>
            <a:r>
              <a:rPr lang="nl-NL" sz="1800" dirty="0">
                <a:solidFill>
                  <a:schemeClr val="tx1"/>
                </a:solidFill>
              </a:rPr>
              <a:t>Iets ondernemen t.b.v. beschikbaarheid, inzet en organisatie van vrijwilligers </a:t>
            </a:r>
          </a:p>
          <a:p>
            <a:pPr marL="457200" indent="-457200" algn="l">
              <a:buFont typeface="Arial" panose="020B0604020202020204" pitchFamily="34" charset="0"/>
              <a:buChar char="•"/>
            </a:pPr>
            <a:r>
              <a:rPr lang="nl-NL" sz="1800" dirty="0" smtClean="0">
                <a:solidFill>
                  <a:schemeClr val="tx1"/>
                </a:solidFill>
              </a:rPr>
              <a:t>Niet pamperen, aansluiten </a:t>
            </a:r>
            <a:r>
              <a:rPr lang="nl-NL" sz="1800" dirty="0">
                <a:solidFill>
                  <a:schemeClr val="tx1"/>
                </a:solidFill>
              </a:rPr>
              <a:t>op </a:t>
            </a:r>
          </a:p>
          <a:p>
            <a:pPr marL="457200" indent="-457200" algn="l">
              <a:buFont typeface="Arial" panose="020B0604020202020204" pitchFamily="34" charset="0"/>
              <a:buChar char="•"/>
            </a:pPr>
            <a:r>
              <a:rPr lang="nl-NL" sz="1800" dirty="0">
                <a:solidFill>
                  <a:schemeClr val="tx1"/>
                </a:solidFill>
              </a:rPr>
              <a:t>Gaan doen </a:t>
            </a:r>
            <a:r>
              <a:rPr lang="nl-NL" sz="1800" dirty="0" err="1" smtClean="0">
                <a:solidFill>
                  <a:schemeClr val="tx1"/>
                </a:solidFill>
              </a:rPr>
              <a:t>ipv</a:t>
            </a:r>
            <a:r>
              <a:rPr lang="nl-NL" sz="1800" dirty="0" smtClean="0">
                <a:solidFill>
                  <a:schemeClr val="tx1"/>
                </a:solidFill>
              </a:rPr>
              <a:t> praten </a:t>
            </a:r>
            <a:endParaRPr lang="nl-NL" sz="1800" dirty="0">
              <a:solidFill>
                <a:schemeClr val="tx1"/>
              </a:solidFill>
            </a:endParaRPr>
          </a:p>
          <a:p>
            <a:endParaRPr lang="nl-NL" dirty="0"/>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6109" y="4293096"/>
            <a:ext cx="3257909" cy="1832574"/>
          </a:xfrm>
          <a:prstGeom prst="rect">
            <a:avLst/>
          </a:prstGeom>
        </p:spPr>
      </p:pic>
    </p:spTree>
    <p:extLst>
      <p:ext uri="{BB962C8B-B14F-4D97-AF65-F5344CB8AC3E}">
        <p14:creationId xmlns:p14="http://schemas.microsoft.com/office/powerpoint/2010/main" val="2864039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Joris_PP_presentatie.jpg"/>
          <p:cNvPicPr>
            <a:picLocks noChangeAspect="1"/>
          </p:cNvPicPr>
          <p:nvPr/>
        </p:nvPicPr>
        <p:blipFill>
          <a:blip r:embed="rId2" cstate="print"/>
          <a:stretch>
            <a:fillRect/>
          </a:stretch>
        </p:blipFill>
        <p:spPr>
          <a:xfrm>
            <a:off x="0" y="203655"/>
            <a:ext cx="9144000" cy="6465705"/>
          </a:xfrm>
          <a:prstGeom prst="rect">
            <a:avLst/>
          </a:prstGeom>
        </p:spPr>
      </p:pic>
      <p:sp>
        <p:nvSpPr>
          <p:cNvPr id="7" name="Rechthoek 6"/>
          <p:cNvSpPr/>
          <p:nvPr/>
        </p:nvSpPr>
        <p:spPr>
          <a:xfrm rot="5400000">
            <a:off x="4929190" y="2643190"/>
            <a:ext cx="6858016" cy="1571604"/>
          </a:xfrm>
          <a:prstGeom prst="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1296752" y="908720"/>
            <a:ext cx="6550496" cy="1470025"/>
          </a:xfrm>
        </p:spPr>
        <p:txBody>
          <a:bodyPr>
            <a:normAutofit/>
          </a:bodyPr>
          <a:lstStyle/>
          <a:p>
            <a:r>
              <a:rPr lang="nl-NL" sz="3600" dirty="0" smtClean="0"/>
              <a:t>Sterktes, zwaktes, kansen &amp; bedreigingen</a:t>
            </a:r>
            <a:endParaRPr lang="nl-NL" sz="3600" dirty="0"/>
          </a:p>
        </p:txBody>
      </p:sp>
      <p:sp>
        <p:nvSpPr>
          <p:cNvPr id="4" name="Tekstvak 3"/>
          <p:cNvSpPr txBox="1"/>
          <p:nvPr/>
        </p:nvSpPr>
        <p:spPr>
          <a:xfrm>
            <a:off x="7692378" y="437732"/>
            <a:ext cx="1331640" cy="369332"/>
          </a:xfrm>
          <a:prstGeom prst="rect">
            <a:avLst/>
          </a:prstGeom>
          <a:noFill/>
        </p:spPr>
        <p:txBody>
          <a:bodyPr wrap="square" rtlCol="0">
            <a:spAutoFit/>
          </a:bodyPr>
          <a:lstStyle/>
          <a:p>
            <a:endParaRPr lang="nl-NL" dirty="0"/>
          </a:p>
        </p:txBody>
      </p:sp>
      <p:graphicFrame>
        <p:nvGraphicFramePr>
          <p:cNvPr id="5" name="Tabel 4"/>
          <p:cNvGraphicFramePr>
            <a:graphicFrameLocks noGrp="1"/>
          </p:cNvGraphicFramePr>
          <p:nvPr>
            <p:extLst>
              <p:ext uri="{D42A27DB-BD31-4B8C-83A1-F6EECF244321}">
                <p14:modId xmlns:p14="http://schemas.microsoft.com/office/powerpoint/2010/main" val="3113361768"/>
              </p:ext>
            </p:extLst>
          </p:nvPr>
        </p:nvGraphicFramePr>
        <p:xfrm>
          <a:off x="611560" y="2420888"/>
          <a:ext cx="6840760" cy="3316532"/>
        </p:xfrm>
        <a:graphic>
          <a:graphicData uri="http://schemas.openxmlformats.org/drawingml/2006/table">
            <a:tbl>
              <a:tblPr firstRow="1" bandRow="1">
                <a:tableStyleId>{5C22544A-7EE6-4342-B048-85BDC9FD1C3A}</a:tableStyleId>
              </a:tblPr>
              <a:tblGrid>
                <a:gridCol w="3420380">
                  <a:extLst>
                    <a:ext uri="{9D8B030D-6E8A-4147-A177-3AD203B41FA5}">
                      <a16:colId xmlns:a16="http://schemas.microsoft.com/office/drawing/2014/main" val="20000"/>
                    </a:ext>
                  </a:extLst>
                </a:gridCol>
                <a:gridCol w="3420380">
                  <a:extLst>
                    <a:ext uri="{9D8B030D-6E8A-4147-A177-3AD203B41FA5}">
                      <a16:colId xmlns:a16="http://schemas.microsoft.com/office/drawing/2014/main" val="20001"/>
                    </a:ext>
                  </a:extLst>
                </a:gridCol>
              </a:tblGrid>
              <a:tr h="1579172">
                <a:tc>
                  <a:txBody>
                    <a:bodyPr/>
                    <a:lstStyle/>
                    <a:p>
                      <a:pPr marL="285750" indent="-285750">
                        <a:buFont typeface="Arial" panose="020B0604020202020204" pitchFamily="34" charset="0"/>
                        <a:buChar char="•"/>
                      </a:pPr>
                      <a:r>
                        <a:rPr lang="nl-NL" dirty="0" smtClean="0"/>
                        <a:t>Snel kunnen schakelen</a:t>
                      </a:r>
                    </a:p>
                    <a:p>
                      <a:pPr marL="285750" indent="-285750">
                        <a:buFont typeface="Arial" panose="020B0604020202020204" pitchFamily="34" charset="0"/>
                        <a:buChar char="•"/>
                      </a:pPr>
                      <a:r>
                        <a:rPr lang="nl-NL" dirty="0" smtClean="0"/>
                        <a:t>Bereidheid tot samenwerken</a:t>
                      </a:r>
                    </a:p>
                    <a:p>
                      <a:pPr marL="285750" indent="-285750">
                        <a:buFont typeface="Arial" panose="020B0604020202020204" pitchFamily="34" charset="0"/>
                        <a:buChar char="•"/>
                      </a:pPr>
                      <a:r>
                        <a:rPr lang="nl-NL" dirty="0" smtClean="0"/>
                        <a:t>Betrokken</a:t>
                      </a:r>
                      <a:r>
                        <a:rPr lang="nl-NL" baseline="0" dirty="0" smtClean="0"/>
                        <a:t> bij cliënt</a:t>
                      </a:r>
                    </a:p>
                    <a:p>
                      <a:pPr marL="285750" indent="-285750">
                        <a:buFont typeface="Arial" panose="020B0604020202020204" pitchFamily="34" charset="0"/>
                        <a:buChar char="•"/>
                      </a:pPr>
                      <a:r>
                        <a:rPr lang="nl-NL" baseline="0" dirty="0" smtClean="0"/>
                        <a:t>Vakbekwaam &amp; leergierig</a:t>
                      </a:r>
                    </a:p>
                    <a:p>
                      <a:pPr marL="285750" indent="-285750">
                        <a:buFont typeface="Arial" panose="020B0604020202020204" pitchFamily="34" charset="0"/>
                        <a:buChar char="•"/>
                      </a:pPr>
                      <a:r>
                        <a:rPr lang="nl-NL" baseline="0" dirty="0" smtClean="0"/>
                        <a:t>Hoge cliënttevredenheid</a:t>
                      </a:r>
                      <a:endParaRPr lang="nl-NL" dirty="0"/>
                    </a:p>
                  </a:txBody>
                  <a:tcPr/>
                </a:tc>
                <a:tc>
                  <a:txBody>
                    <a:bodyPr/>
                    <a:lstStyle/>
                    <a:p>
                      <a:pPr marL="285750" indent="-285750">
                        <a:buFont typeface="Arial" panose="020B0604020202020204" pitchFamily="34" charset="0"/>
                        <a:buChar char="•"/>
                      </a:pPr>
                      <a:r>
                        <a:rPr lang="nl-NL" dirty="0" smtClean="0"/>
                        <a:t>Te betrokken</a:t>
                      </a:r>
                      <a:r>
                        <a:rPr lang="nl-NL" baseline="0" dirty="0" smtClean="0"/>
                        <a:t> / pamperend</a:t>
                      </a:r>
                    </a:p>
                    <a:p>
                      <a:pPr marL="285750" indent="-285750">
                        <a:buFont typeface="Arial" panose="020B0604020202020204" pitchFamily="34" charset="0"/>
                        <a:buChar char="•"/>
                      </a:pPr>
                      <a:r>
                        <a:rPr lang="nl-NL" baseline="0" dirty="0" smtClean="0"/>
                        <a:t>Hoog ziekteverzuim</a:t>
                      </a:r>
                    </a:p>
                    <a:p>
                      <a:pPr marL="285750" indent="-285750">
                        <a:buFont typeface="Arial" panose="020B0604020202020204" pitchFamily="34" charset="0"/>
                        <a:buChar char="•"/>
                      </a:pPr>
                      <a:r>
                        <a:rPr lang="nl-NL" baseline="0" dirty="0" smtClean="0"/>
                        <a:t>Urenverantwoording</a:t>
                      </a:r>
                    </a:p>
                    <a:p>
                      <a:pPr marL="285750" indent="-285750">
                        <a:buFont typeface="Arial" panose="020B0604020202020204" pitchFamily="34" charset="0"/>
                        <a:buChar char="•"/>
                      </a:pPr>
                      <a:r>
                        <a:rPr lang="nl-NL" baseline="0" dirty="0" smtClean="0"/>
                        <a:t>Onvoldoende resultaatsturing</a:t>
                      </a:r>
                    </a:p>
                    <a:p>
                      <a:endParaRPr lang="nl-NL" baseline="0" dirty="0" smtClean="0"/>
                    </a:p>
                  </a:txBody>
                  <a:tcPr/>
                </a:tc>
                <a:extLst>
                  <a:ext uri="{0D108BD9-81ED-4DB2-BD59-A6C34878D82A}">
                    <a16:rowId xmlns:a16="http://schemas.microsoft.com/office/drawing/2014/main" val="10000"/>
                  </a:ext>
                </a:extLst>
              </a:tr>
              <a:tr h="1733196">
                <a:tc>
                  <a:txBody>
                    <a:bodyPr/>
                    <a:lstStyle/>
                    <a:p>
                      <a:pPr marL="285750" indent="-285750">
                        <a:buFont typeface="Arial" panose="020B0604020202020204" pitchFamily="34" charset="0"/>
                        <a:buChar char="•"/>
                      </a:pPr>
                      <a:r>
                        <a:rPr lang="nl-NL" dirty="0" smtClean="0"/>
                        <a:t>Positieve gezondheid</a:t>
                      </a:r>
                    </a:p>
                    <a:p>
                      <a:pPr marL="285750" indent="-285750">
                        <a:buFont typeface="Arial" panose="020B0604020202020204" pitchFamily="34" charset="0"/>
                        <a:buChar char="•"/>
                      </a:pPr>
                      <a:r>
                        <a:rPr lang="nl-NL" dirty="0" smtClean="0"/>
                        <a:t>Inzet technologie</a:t>
                      </a:r>
                    </a:p>
                    <a:p>
                      <a:pPr marL="285750" indent="-285750">
                        <a:buFont typeface="Arial" panose="020B0604020202020204" pitchFamily="34" charset="0"/>
                        <a:buChar char="•"/>
                      </a:pPr>
                      <a:r>
                        <a:rPr lang="nl-NL" dirty="0" smtClean="0"/>
                        <a:t>Samenwerking met externe</a:t>
                      </a:r>
                      <a:r>
                        <a:rPr lang="nl-NL" baseline="0" dirty="0" smtClean="0"/>
                        <a:t> partijen</a:t>
                      </a:r>
                    </a:p>
                    <a:p>
                      <a:pPr marL="285750" indent="-285750">
                        <a:buFont typeface="Arial" panose="020B0604020202020204" pitchFamily="34" charset="0"/>
                        <a:buChar char="•"/>
                      </a:pPr>
                      <a:r>
                        <a:rPr lang="nl-NL" baseline="0" dirty="0" smtClean="0"/>
                        <a:t>Afname registratielast</a:t>
                      </a:r>
                    </a:p>
                    <a:p>
                      <a:pPr marL="285750" indent="-285750">
                        <a:buFont typeface="Arial" panose="020B0604020202020204" pitchFamily="34" charset="0"/>
                        <a:buChar char="•"/>
                      </a:pPr>
                      <a:r>
                        <a:rPr lang="nl-NL" baseline="0" dirty="0" smtClean="0"/>
                        <a:t>Persoonlijke groei </a:t>
                      </a:r>
                      <a:r>
                        <a:rPr lang="nl-NL" baseline="0" dirty="0" err="1" smtClean="0"/>
                        <a:t>wvp</a:t>
                      </a:r>
                      <a:endParaRPr lang="nl-NL" dirty="0"/>
                    </a:p>
                  </a:txBody>
                  <a:tcPr/>
                </a:tc>
                <a:tc>
                  <a:txBody>
                    <a:bodyPr/>
                    <a:lstStyle/>
                    <a:p>
                      <a:pPr marL="285750" indent="-285750">
                        <a:buFont typeface="Arial" panose="020B0604020202020204" pitchFamily="34" charset="0"/>
                        <a:buChar char="•"/>
                      </a:pPr>
                      <a:r>
                        <a:rPr lang="nl-NL" dirty="0" smtClean="0"/>
                        <a:t>Hoge werkdruk</a:t>
                      </a:r>
                      <a:r>
                        <a:rPr lang="nl-NL" baseline="0" dirty="0" smtClean="0"/>
                        <a:t> / personeelstekort</a:t>
                      </a:r>
                    </a:p>
                    <a:p>
                      <a:pPr marL="285750" indent="-285750">
                        <a:buFont typeface="Arial" panose="020B0604020202020204" pitchFamily="34" charset="0"/>
                        <a:buChar char="•"/>
                      </a:pPr>
                      <a:r>
                        <a:rPr lang="nl-NL" baseline="0" dirty="0" smtClean="0"/>
                        <a:t>Voorkeur huisarts</a:t>
                      </a:r>
                    </a:p>
                    <a:p>
                      <a:pPr marL="285750" indent="-285750">
                        <a:buFont typeface="Arial" panose="020B0604020202020204" pitchFamily="34" charset="0"/>
                        <a:buChar char="•"/>
                      </a:pPr>
                      <a:r>
                        <a:rPr lang="nl-NL" baseline="0" dirty="0" smtClean="0"/>
                        <a:t>Vergrijzing</a:t>
                      </a:r>
                    </a:p>
                    <a:p>
                      <a:pPr marL="285750" indent="-285750">
                        <a:buFont typeface="Arial" panose="020B0604020202020204" pitchFamily="34" charset="0"/>
                        <a:buChar char="•"/>
                      </a:pPr>
                      <a:r>
                        <a:rPr lang="nl-NL" baseline="0" dirty="0" smtClean="0"/>
                        <a:t>Niet samenwerken met andere aanbieders</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10756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rot="5400000">
            <a:off x="4929190" y="2643190"/>
            <a:ext cx="6858016" cy="1571604"/>
          </a:xfrm>
          <a:prstGeom prst="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Tekstvak 3"/>
          <p:cNvSpPr txBox="1"/>
          <p:nvPr/>
        </p:nvSpPr>
        <p:spPr>
          <a:xfrm>
            <a:off x="7692378" y="437732"/>
            <a:ext cx="1331640" cy="369332"/>
          </a:xfrm>
          <a:prstGeom prst="rect">
            <a:avLst/>
          </a:prstGeom>
          <a:noFill/>
        </p:spPr>
        <p:txBody>
          <a:bodyPr wrap="square" rtlCol="0">
            <a:spAutoFit/>
          </a:bodyPr>
          <a:lstStyle/>
          <a:p>
            <a:endParaRPr lang="nl-NL" dirty="0"/>
          </a:p>
        </p:txBody>
      </p:sp>
      <p:sp>
        <p:nvSpPr>
          <p:cNvPr id="5" name="Gelijkbenige driehoek 4"/>
          <p:cNvSpPr/>
          <p:nvPr/>
        </p:nvSpPr>
        <p:spPr>
          <a:xfrm>
            <a:off x="1955354" y="1424040"/>
            <a:ext cx="4176464" cy="1705048"/>
          </a:xfrm>
          <a:prstGeom prst="triangle">
            <a:avLst>
              <a:gd name="adj" fmla="val 4954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solidFill>
                  <a:schemeClr val="tx1"/>
                </a:solidFill>
              </a:rPr>
              <a:t>Samen de </a:t>
            </a:r>
          </a:p>
          <a:p>
            <a:pPr algn="ctr"/>
            <a:r>
              <a:rPr lang="nl-NL" sz="1400" dirty="0" smtClean="0">
                <a:solidFill>
                  <a:schemeClr val="tx1"/>
                </a:solidFill>
              </a:rPr>
              <a:t>juiste zorg op de juiste plek: eigen kracht en zelfredzaamheid</a:t>
            </a:r>
            <a:endParaRPr lang="nl-NL" sz="1400" dirty="0">
              <a:solidFill>
                <a:schemeClr val="tx1"/>
              </a:solidFill>
            </a:endParaRPr>
          </a:p>
        </p:txBody>
      </p:sp>
      <p:sp>
        <p:nvSpPr>
          <p:cNvPr id="8" name="Rechthoek 7"/>
          <p:cNvSpPr/>
          <p:nvPr/>
        </p:nvSpPr>
        <p:spPr>
          <a:xfrm>
            <a:off x="1955354" y="3248640"/>
            <a:ext cx="4176464"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solidFill>
                  <a:schemeClr val="tx1"/>
                </a:solidFill>
              </a:rPr>
              <a:t>Bijdragen aan een betekenisvol leven van onze cliënten</a:t>
            </a:r>
            <a:endParaRPr lang="nl-NL" sz="1400" dirty="0">
              <a:solidFill>
                <a:schemeClr val="tx1"/>
              </a:solidFill>
            </a:endParaRPr>
          </a:p>
        </p:txBody>
      </p:sp>
      <p:sp>
        <p:nvSpPr>
          <p:cNvPr id="9" name="Rechthoek 8"/>
          <p:cNvSpPr/>
          <p:nvPr/>
        </p:nvSpPr>
        <p:spPr>
          <a:xfrm>
            <a:off x="1963366" y="3681578"/>
            <a:ext cx="1216124" cy="20162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dirty="0" smtClean="0">
                <a:solidFill>
                  <a:schemeClr val="tx1"/>
                </a:solidFill>
              </a:rPr>
              <a:t>Deskundige teams</a:t>
            </a:r>
            <a:endParaRPr lang="nl-NL" dirty="0">
              <a:solidFill>
                <a:schemeClr val="tx1"/>
              </a:solidFill>
            </a:endParaRPr>
          </a:p>
        </p:txBody>
      </p:sp>
      <p:sp>
        <p:nvSpPr>
          <p:cNvPr id="16" name="Rechthoek 15"/>
          <p:cNvSpPr/>
          <p:nvPr/>
        </p:nvSpPr>
        <p:spPr>
          <a:xfrm>
            <a:off x="4860032" y="3690334"/>
            <a:ext cx="1216124" cy="20162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dirty="0" smtClean="0">
                <a:solidFill>
                  <a:schemeClr val="tx1"/>
                </a:solidFill>
              </a:rPr>
              <a:t>Aanbod van diensten/ innovatie</a:t>
            </a:r>
            <a:endParaRPr lang="nl-NL" dirty="0">
              <a:solidFill>
                <a:schemeClr val="tx1"/>
              </a:solidFill>
            </a:endParaRPr>
          </a:p>
        </p:txBody>
      </p:sp>
      <p:sp>
        <p:nvSpPr>
          <p:cNvPr id="17" name="Rechthoek 16"/>
          <p:cNvSpPr/>
          <p:nvPr/>
        </p:nvSpPr>
        <p:spPr>
          <a:xfrm>
            <a:off x="3427884" y="3717032"/>
            <a:ext cx="1216124" cy="20162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dirty="0" smtClean="0">
                <a:solidFill>
                  <a:schemeClr val="tx1"/>
                </a:solidFill>
              </a:rPr>
              <a:t>Samenwerken</a:t>
            </a:r>
            <a:endParaRPr lang="nl-NL" dirty="0">
              <a:solidFill>
                <a:schemeClr val="tx1"/>
              </a:solidFill>
            </a:endParaRPr>
          </a:p>
        </p:txBody>
      </p:sp>
      <p:sp>
        <p:nvSpPr>
          <p:cNvPr id="2" name="Wolk 1"/>
          <p:cNvSpPr/>
          <p:nvPr/>
        </p:nvSpPr>
        <p:spPr>
          <a:xfrm>
            <a:off x="614648" y="1378139"/>
            <a:ext cx="2066528"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t>Dashboard en kaders</a:t>
            </a:r>
            <a:endParaRPr lang="nl-NL" sz="1200" dirty="0"/>
          </a:p>
        </p:txBody>
      </p:sp>
      <p:sp>
        <p:nvSpPr>
          <p:cNvPr id="3" name="Wolk 2"/>
          <p:cNvSpPr/>
          <p:nvPr/>
        </p:nvSpPr>
        <p:spPr>
          <a:xfrm>
            <a:off x="5292080" y="966433"/>
            <a:ext cx="1872208"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t>Administratieve lastenverlichting</a:t>
            </a:r>
            <a:endParaRPr lang="nl-NL" sz="1200" dirty="0"/>
          </a:p>
        </p:txBody>
      </p:sp>
      <p:sp>
        <p:nvSpPr>
          <p:cNvPr id="6" name="Tekstvak 5"/>
          <p:cNvSpPr txBox="1"/>
          <p:nvPr/>
        </p:nvSpPr>
        <p:spPr>
          <a:xfrm>
            <a:off x="614648" y="437732"/>
            <a:ext cx="4668552" cy="646331"/>
          </a:xfrm>
          <a:prstGeom prst="rect">
            <a:avLst/>
          </a:prstGeom>
          <a:noFill/>
        </p:spPr>
        <p:txBody>
          <a:bodyPr wrap="square" rtlCol="0">
            <a:spAutoFit/>
          </a:bodyPr>
          <a:lstStyle/>
          <a:p>
            <a:r>
              <a:rPr lang="nl-NL" sz="3600" dirty="0" smtClean="0"/>
              <a:t>De koers van Joris Thuis</a:t>
            </a:r>
            <a:endParaRPr lang="nl-NL" sz="3600" dirty="0"/>
          </a:p>
        </p:txBody>
      </p:sp>
    </p:spTree>
    <p:extLst>
      <p:ext uri="{BB962C8B-B14F-4D97-AF65-F5344CB8AC3E}">
        <p14:creationId xmlns:p14="http://schemas.microsoft.com/office/powerpoint/2010/main" val="667424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Joris_PP_presentatie.jpg"/>
          <p:cNvPicPr>
            <a:picLocks noChangeAspect="1"/>
          </p:cNvPicPr>
          <p:nvPr/>
        </p:nvPicPr>
        <p:blipFill>
          <a:blip r:embed="rId2" cstate="print"/>
          <a:stretch>
            <a:fillRect/>
          </a:stretch>
        </p:blipFill>
        <p:spPr>
          <a:xfrm>
            <a:off x="0" y="203655"/>
            <a:ext cx="9144000" cy="6465705"/>
          </a:xfrm>
          <a:prstGeom prst="rect">
            <a:avLst/>
          </a:prstGeom>
        </p:spPr>
      </p:pic>
      <p:sp>
        <p:nvSpPr>
          <p:cNvPr id="7" name="Rechthoek 6"/>
          <p:cNvSpPr/>
          <p:nvPr/>
        </p:nvSpPr>
        <p:spPr>
          <a:xfrm rot="5400000">
            <a:off x="4929190" y="2643190"/>
            <a:ext cx="6858016" cy="1571604"/>
          </a:xfrm>
          <a:prstGeom prst="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0" y="1484784"/>
            <a:ext cx="7772400" cy="1470025"/>
          </a:xfrm>
        </p:spPr>
        <p:txBody>
          <a:bodyPr>
            <a:normAutofit fontScale="90000"/>
          </a:bodyPr>
          <a:lstStyle/>
          <a:p>
            <a:r>
              <a:rPr lang="nl-NL" sz="4000" dirty="0"/>
              <a:t/>
            </a:r>
            <a:br>
              <a:rPr lang="nl-NL" sz="4000" dirty="0"/>
            </a:br>
            <a:r>
              <a:rPr lang="nl-NL" sz="4000" dirty="0" smtClean="0"/>
              <a:t>Samen </a:t>
            </a:r>
            <a:r>
              <a:rPr lang="nl-NL" sz="4000" dirty="0"/>
              <a:t>de juiste zorg op de juiste </a:t>
            </a:r>
            <a:r>
              <a:rPr lang="nl-NL" sz="4000" dirty="0" smtClean="0"/>
              <a:t>plek </a:t>
            </a:r>
            <a:br>
              <a:rPr lang="nl-NL" sz="4000" dirty="0" smtClean="0"/>
            </a:br>
            <a:r>
              <a:rPr lang="nl-NL" sz="4000" dirty="0" smtClean="0"/>
              <a:t>Eigen </a:t>
            </a:r>
            <a:r>
              <a:rPr lang="nl-NL" sz="4000" dirty="0"/>
              <a:t>regie &amp; zelfredzaamheid</a:t>
            </a:r>
            <a:r>
              <a:rPr lang="nl-NL" dirty="0"/>
              <a:t/>
            </a:r>
            <a:br>
              <a:rPr lang="nl-NL" dirty="0"/>
            </a:br>
            <a:endParaRPr lang="nl-NL" dirty="0"/>
          </a:p>
        </p:txBody>
      </p:sp>
      <p:sp>
        <p:nvSpPr>
          <p:cNvPr id="3" name="Ondertitel 2"/>
          <p:cNvSpPr>
            <a:spLocks noGrp="1"/>
          </p:cNvSpPr>
          <p:nvPr>
            <p:ph type="subTitle" idx="1"/>
          </p:nvPr>
        </p:nvSpPr>
        <p:spPr>
          <a:xfrm>
            <a:off x="467544" y="3068960"/>
            <a:ext cx="6816820" cy="2904728"/>
          </a:xfrm>
        </p:spPr>
        <p:txBody>
          <a:bodyPr>
            <a:normAutofit/>
          </a:bodyPr>
          <a:lstStyle/>
          <a:p>
            <a:pPr algn="l">
              <a:spcBef>
                <a:spcPts val="0"/>
              </a:spcBef>
            </a:pPr>
            <a:endParaRPr lang="nl-NL" sz="1800" dirty="0" smtClean="0">
              <a:solidFill>
                <a:schemeClr val="tx1"/>
              </a:solidFill>
            </a:endParaRPr>
          </a:p>
          <a:p>
            <a:pPr algn="l">
              <a:spcBef>
                <a:spcPts val="0"/>
              </a:spcBef>
            </a:pPr>
            <a:r>
              <a:rPr lang="nl-NL" sz="1800" dirty="0" smtClean="0">
                <a:solidFill>
                  <a:schemeClr val="tx1"/>
                </a:solidFill>
              </a:rPr>
              <a:t>We </a:t>
            </a:r>
            <a:r>
              <a:rPr lang="nl-NL" sz="1800" dirty="0">
                <a:solidFill>
                  <a:schemeClr val="tx1"/>
                </a:solidFill>
              </a:rPr>
              <a:t>willen kwetsbare mensen in Oirschot, Vessem, Middelbeers, Hoogeloon en </a:t>
            </a:r>
            <a:r>
              <a:rPr lang="nl-NL" sz="1800" dirty="0" smtClean="0">
                <a:solidFill>
                  <a:schemeClr val="tx1"/>
                </a:solidFill>
              </a:rPr>
              <a:t>Casteren ondersteunen </a:t>
            </a:r>
            <a:r>
              <a:rPr lang="nl-NL" sz="1800" dirty="0">
                <a:solidFill>
                  <a:schemeClr val="tx1"/>
                </a:solidFill>
              </a:rPr>
              <a:t>bij het zo lang mogelijk zelfstandig thuis wonen. Dit doen we in nauwe samenwerking met </a:t>
            </a:r>
            <a:r>
              <a:rPr lang="nl-NL" sz="1800" dirty="0" smtClean="0">
                <a:solidFill>
                  <a:schemeClr val="tx1"/>
                </a:solidFill>
              </a:rPr>
              <a:t>het sociale </a:t>
            </a:r>
            <a:r>
              <a:rPr lang="nl-NL" sz="1800" dirty="0">
                <a:solidFill>
                  <a:schemeClr val="tx1"/>
                </a:solidFill>
              </a:rPr>
              <a:t>netwerk van de cliënt en andere zorgprofessionals. </a:t>
            </a:r>
            <a:endParaRPr lang="nl-NL" sz="1800" dirty="0" smtClean="0">
              <a:solidFill>
                <a:schemeClr val="tx1"/>
              </a:solidFill>
            </a:endParaRPr>
          </a:p>
          <a:p>
            <a:pPr algn="l"/>
            <a:r>
              <a:rPr lang="nl-NL" sz="2900" b="1" dirty="0">
                <a:solidFill>
                  <a:schemeClr val="tx1"/>
                </a:solidFill>
              </a:rPr>
              <a:t/>
            </a:r>
            <a:br>
              <a:rPr lang="nl-NL" sz="2900" b="1" dirty="0">
                <a:solidFill>
                  <a:schemeClr val="tx1"/>
                </a:solidFill>
              </a:rPr>
            </a:br>
            <a:r>
              <a:rPr lang="nl-NL" b="1" dirty="0"/>
              <a:t> </a:t>
            </a:r>
            <a:endParaRPr lang="nl-NL" dirty="0"/>
          </a:p>
          <a:p>
            <a:endParaRPr lang="nl-NL" dirty="0"/>
          </a:p>
        </p:txBody>
      </p:sp>
      <p:sp>
        <p:nvSpPr>
          <p:cNvPr id="4" name="Tekstvak 3"/>
          <p:cNvSpPr txBox="1"/>
          <p:nvPr/>
        </p:nvSpPr>
        <p:spPr>
          <a:xfrm>
            <a:off x="7692378" y="437732"/>
            <a:ext cx="1331640" cy="369332"/>
          </a:xfrm>
          <a:prstGeom prst="rect">
            <a:avLst/>
          </a:prstGeom>
          <a:noFill/>
        </p:spPr>
        <p:txBody>
          <a:bodyPr wrap="square" rtlCol="0">
            <a:spAutoFit/>
          </a:bodyPr>
          <a:lstStyle/>
          <a:p>
            <a:endParaRPr lang="nl-NL" dirty="0"/>
          </a:p>
        </p:txBody>
      </p:sp>
      <p:sp>
        <p:nvSpPr>
          <p:cNvPr id="5" name="Tekstvak 4"/>
          <p:cNvSpPr txBox="1"/>
          <p:nvPr/>
        </p:nvSpPr>
        <p:spPr>
          <a:xfrm>
            <a:off x="2950321" y="832943"/>
            <a:ext cx="3050785" cy="646331"/>
          </a:xfrm>
          <a:prstGeom prst="rect">
            <a:avLst/>
          </a:prstGeom>
          <a:noFill/>
        </p:spPr>
        <p:txBody>
          <a:bodyPr wrap="square" rtlCol="0">
            <a:spAutoFit/>
          </a:bodyPr>
          <a:lstStyle/>
          <a:p>
            <a:r>
              <a:rPr lang="nl-NL" sz="3600" dirty="0" smtClean="0"/>
              <a:t>ONS DOEL</a:t>
            </a:r>
            <a:endParaRPr lang="nl-NL" sz="3600" dirty="0"/>
          </a:p>
        </p:txBody>
      </p:sp>
    </p:spTree>
    <p:extLst>
      <p:ext uri="{BB962C8B-B14F-4D97-AF65-F5344CB8AC3E}">
        <p14:creationId xmlns:p14="http://schemas.microsoft.com/office/powerpoint/2010/main" val="3723338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Joris_PP_presentatie.jpg"/>
          <p:cNvPicPr>
            <a:picLocks noChangeAspect="1"/>
          </p:cNvPicPr>
          <p:nvPr/>
        </p:nvPicPr>
        <p:blipFill>
          <a:blip r:embed="rId2" cstate="print"/>
          <a:stretch>
            <a:fillRect/>
          </a:stretch>
        </p:blipFill>
        <p:spPr>
          <a:xfrm>
            <a:off x="0" y="203655"/>
            <a:ext cx="9144000" cy="6465705"/>
          </a:xfrm>
          <a:prstGeom prst="rect">
            <a:avLst/>
          </a:prstGeom>
        </p:spPr>
      </p:pic>
      <p:sp>
        <p:nvSpPr>
          <p:cNvPr id="7" name="Rechthoek 6"/>
          <p:cNvSpPr/>
          <p:nvPr/>
        </p:nvSpPr>
        <p:spPr>
          <a:xfrm rot="5400000">
            <a:off x="4929190" y="2643190"/>
            <a:ext cx="6858016" cy="1571604"/>
          </a:xfrm>
          <a:prstGeom prst="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323528" y="1052736"/>
            <a:ext cx="7772400" cy="1470025"/>
          </a:xfrm>
        </p:spPr>
        <p:txBody>
          <a:bodyPr>
            <a:normAutofit fontScale="90000"/>
          </a:bodyPr>
          <a:lstStyle/>
          <a:p>
            <a:r>
              <a:rPr lang="nl-NL" sz="4000" dirty="0"/>
              <a:t>DE ONTWIKKELLIJN</a:t>
            </a:r>
            <a:br>
              <a:rPr lang="nl-NL" sz="4000" dirty="0"/>
            </a:br>
            <a:r>
              <a:rPr lang="nl-NL" sz="2200" dirty="0"/>
              <a:t>Bijdragen aan betekenisvol leven van onze cliënten</a:t>
            </a:r>
            <a:r>
              <a:rPr lang="nl-NL" dirty="0"/>
              <a:t/>
            </a:r>
            <a:br>
              <a:rPr lang="nl-NL" dirty="0"/>
            </a:br>
            <a:endParaRPr lang="nl-NL" dirty="0"/>
          </a:p>
        </p:txBody>
      </p:sp>
      <p:sp>
        <p:nvSpPr>
          <p:cNvPr id="3" name="Ondertitel 2"/>
          <p:cNvSpPr>
            <a:spLocks noGrp="1"/>
          </p:cNvSpPr>
          <p:nvPr>
            <p:ph type="subTitle" idx="1"/>
          </p:nvPr>
        </p:nvSpPr>
        <p:spPr>
          <a:xfrm>
            <a:off x="395536" y="3140968"/>
            <a:ext cx="7176860" cy="1752600"/>
          </a:xfrm>
        </p:spPr>
        <p:txBody>
          <a:bodyPr>
            <a:normAutofit/>
          </a:bodyPr>
          <a:lstStyle/>
          <a:p>
            <a:r>
              <a:rPr lang="nl-NL" sz="1900" dirty="0" smtClean="0">
                <a:solidFill>
                  <a:schemeClr val="tx1"/>
                </a:solidFill>
              </a:rPr>
              <a:t>Wat </a:t>
            </a:r>
            <a:r>
              <a:rPr lang="nl-NL" sz="1900" dirty="0">
                <a:solidFill>
                  <a:schemeClr val="tx1"/>
                </a:solidFill>
              </a:rPr>
              <a:t>vindt de cliënt nu echt belangrijk voor een betekenisvol leven? We leggen de focus op het gedachtengoed van Positieve Gezondheid. Dit betekent kort gezegd luisteren en handelen naar wat de cliënt echt belangrijk vindt.</a:t>
            </a:r>
          </a:p>
          <a:p>
            <a:endParaRPr lang="nl-NL" dirty="0"/>
          </a:p>
        </p:txBody>
      </p:sp>
      <p:sp>
        <p:nvSpPr>
          <p:cNvPr id="4" name="Tekstvak 3"/>
          <p:cNvSpPr txBox="1"/>
          <p:nvPr/>
        </p:nvSpPr>
        <p:spPr>
          <a:xfrm>
            <a:off x="7692378" y="437732"/>
            <a:ext cx="1331640" cy="369332"/>
          </a:xfrm>
          <a:prstGeom prst="rect">
            <a:avLst/>
          </a:prstGeom>
          <a:noFill/>
        </p:spPr>
        <p:txBody>
          <a:bodyPr wrap="square" rtlCol="0">
            <a:spAutoFit/>
          </a:bodyPr>
          <a:lstStyle/>
          <a:p>
            <a:endParaRPr lang="nl-NL" dirty="0"/>
          </a:p>
        </p:txBody>
      </p:sp>
    </p:spTree>
    <p:extLst>
      <p:ext uri="{BB962C8B-B14F-4D97-AF65-F5344CB8AC3E}">
        <p14:creationId xmlns:p14="http://schemas.microsoft.com/office/powerpoint/2010/main" val="3674140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Joris_PP_presentatie.jpg"/>
          <p:cNvPicPr>
            <a:picLocks noChangeAspect="1"/>
          </p:cNvPicPr>
          <p:nvPr/>
        </p:nvPicPr>
        <p:blipFill>
          <a:blip r:embed="rId2" cstate="print"/>
          <a:stretch>
            <a:fillRect/>
          </a:stretch>
        </p:blipFill>
        <p:spPr>
          <a:xfrm>
            <a:off x="0" y="203655"/>
            <a:ext cx="9144000" cy="6465705"/>
          </a:xfrm>
          <a:prstGeom prst="rect">
            <a:avLst/>
          </a:prstGeom>
        </p:spPr>
      </p:pic>
      <p:sp>
        <p:nvSpPr>
          <p:cNvPr id="7" name="Rechthoek 6"/>
          <p:cNvSpPr/>
          <p:nvPr/>
        </p:nvSpPr>
        <p:spPr>
          <a:xfrm rot="5400000">
            <a:off x="4929190" y="2643190"/>
            <a:ext cx="6858016" cy="1571604"/>
          </a:xfrm>
          <a:prstGeom prst="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899592" y="908720"/>
            <a:ext cx="7124328" cy="1254001"/>
          </a:xfrm>
        </p:spPr>
        <p:txBody>
          <a:bodyPr/>
          <a:lstStyle/>
          <a:p>
            <a:r>
              <a:rPr lang="nl-NL" sz="3600" dirty="0" smtClean="0"/>
              <a:t>Pijler 1. Deskundige teams</a:t>
            </a:r>
            <a:endParaRPr lang="nl-NL" sz="3600" dirty="0"/>
          </a:p>
        </p:txBody>
      </p:sp>
      <p:sp>
        <p:nvSpPr>
          <p:cNvPr id="3" name="Ondertitel 2"/>
          <p:cNvSpPr>
            <a:spLocks noGrp="1"/>
          </p:cNvSpPr>
          <p:nvPr>
            <p:ph type="subTitle" idx="1"/>
          </p:nvPr>
        </p:nvSpPr>
        <p:spPr>
          <a:xfrm>
            <a:off x="395536" y="1916832"/>
            <a:ext cx="6672804" cy="3960440"/>
          </a:xfrm>
        </p:spPr>
        <p:txBody>
          <a:bodyPr>
            <a:normAutofit fontScale="47500" lnSpcReduction="20000"/>
          </a:bodyPr>
          <a:lstStyle/>
          <a:p>
            <a:pPr marL="457200" lvl="0" indent="-457200" algn="l">
              <a:buFont typeface="Arial" panose="020B0604020202020204" pitchFamily="34" charset="0"/>
              <a:buChar char="•"/>
            </a:pPr>
            <a:endParaRPr lang="nl-NL" dirty="0" smtClean="0">
              <a:solidFill>
                <a:schemeClr val="tx1"/>
              </a:solidFill>
            </a:endParaRPr>
          </a:p>
          <a:p>
            <a:pPr marL="457200" lvl="0" indent="-457200" algn="l">
              <a:buFont typeface="Arial" panose="020B0604020202020204" pitchFamily="34" charset="0"/>
              <a:buChar char="•"/>
            </a:pPr>
            <a:r>
              <a:rPr lang="nl-NL" dirty="0" smtClean="0">
                <a:solidFill>
                  <a:schemeClr val="tx1"/>
                </a:solidFill>
              </a:rPr>
              <a:t>Elk van de Joris Thuisteams beschikt over voldoende wijkverpleegkundige kwaliteit. De wijkverpleegkundigen werken op basis van de </a:t>
            </a:r>
            <a:r>
              <a:rPr lang="nl-NL" dirty="0" err="1" smtClean="0">
                <a:solidFill>
                  <a:schemeClr val="tx1"/>
                </a:solidFill>
              </a:rPr>
              <a:t>Canmedsrollen</a:t>
            </a:r>
            <a:r>
              <a:rPr lang="nl-NL" dirty="0" smtClean="0">
                <a:solidFill>
                  <a:schemeClr val="tx1"/>
                </a:solidFill>
              </a:rPr>
              <a:t> en verrichten tevens lichte </a:t>
            </a:r>
            <a:r>
              <a:rPr lang="nl-NL" dirty="0">
                <a:solidFill>
                  <a:schemeClr val="tx1"/>
                </a:solidFill>
              </a:rPr>
              <a:t>P </a:t>
            </a:r>
            <a:r>
              <a:rPr lang="nl-NL" dirty="0" smtClean="0">
                <a:solidFill>
                  <a:schemeClr val="tx1"/>
                </a:solidFill>
              </a:rPr>
              <a:t>taken voor de teams. Deze </a:t>
            </a:r>
            <a:r>
              <a:rPr lang="nl-NL" dirty="0">
                <a:solidFill>
                  <a:schemeClr val="tx1"/>
                </a:solidFill>
              </a:rPr>
              <a:t>wijkverpleegkundigen </a:t>
            </a:r>
            <a:r>
              <a:rPr lang="nl-NL" dirty="0" smtClean="0">
                <a:solidFill>
                  <a:schemeClr val="tx1"/>
                </a:solidFill>
              </a:rPr>
              <a:t>en de teams worden </a:t>
            </a:r>
            <a:r>
              <a:rPr lang="nl-NL" dirty="0">
                <a:solidFill>
                  <a:schemeClr val="tx1"/>
                </a:solidFill>
              </a:rPr>
              <a:t>ondersteund door een teamondersteuner.</a:t>
            </a:r>
          </a:p>
          <a:p>
            <a:pPr marL="457200" lvl="0" indent="-457200" algn="l">
              <a:buFont typeface="Arial" panose="020B0604020202020204" pitchFamily="34" charset="0"/>
              <a:buChar char="•"/>
            </a:pPr>
            <a:r>
              <a:rPr lang="nl-NL" dirty="0" smtClean="0">
                <a:solidFill>
                  <a:schemeClr val="tx1"/>
                </a:solidFill>
              </a:rPr>
              <a:t>Medewerkers van Joris Thuis zijn bevoegd</a:t>
            </a:r>
            <a:r>
              <a:rPr lang="nl-NL" dirty="0">
                <a:solidFill>
                  <a:schemeClr val="tx1"/>
                </a:solidFill>
              </a:rPr>
              <a:t>, bereid en bekwaam om de aan hun functie gerelateerde handelingen uit te voeren. </a:t>
            </a:r>
            <a:r>
              <a:rPr lang="nl-NL" dirty="0" smtClean="0">
                <a:solidFill>
                  <a:schemeClr val="tx1"/>
                </a:solidFill>
              </a:rPr>
              <a:t>Indien nodig wordt in acute situaties training on-</a:t>
            </a:r>
            <a:r>
              <a:rPr lang="nl-NL" dirty="0" err="1" smtClean="0">
                <a:solidFill>
                  <a:schemeClr val="tx1"/>
                </a:solidFill>
              </a:rPr>
              <a:t>the</a:t>
            </a:r>
            <a:r>
              <a:rPr lang="nl-NL" dirty="0" smtClean="0">
                <a:solidFill>
                  <a:schemeClr val="tx1"/>
                </a:solidFill>
              </a:rPr>
              <a:t>-job ingezet.</a:t>
            </a:r>
            <a:endParaRPr lang="nl-NL" dirty="0">
              <a:solidFill>
                <a:schemeClr val="tx1"/>
              </a:solidFill>
            </a:endParaRPr>
          </a:p>
          <a:p>
            <a:pPr marL="457200" lvl="0" indent="-457200" algn="l">
              <a:buFont typeface="Arial" panose="020B0604020202020204" pitchFamily="34" charset="0"/>
              <a:buChar char="•"/>
            </a:pPr>
            <a:r>
              <a:rPr lang="nl-NL" dirty="0" smtClean="0">
                <a:solidFill>
                  <a:schemeClr val="tx1"/>
                </a:solidFill>
              </a:rPr>
              <a:t>In 2019 hebben kick-off bijeenkomsten plaatsgevonden </a:t>
            </a:r>
            <a:r>
              <a:rPr lang="nl-NL" dirty="0">
                <a:solidFill>
                  <a:schemeClr val="tx1"/>
                </a:solidFill>
              </a:rPr>
              <a:t>rond </a:t>
            </a:r>
            <a:r>
              <a:rPr lang="nl-NL" dirty="0" smtClean="0">
                <a:solidFill>
                  <a:schemeClr val="tx1"/>
                </a:solidFill>
              </a:rPr>
              <a:t>het </a:t>
            </a:r>
            <a:r>
              <a:rPr lang="nl-NL" dirty="0">
                <a:solidFill>
                  <a:schemeClr val="tx1"/>
                </a:solidFill>
              </a:rPr>
              <a:t>gedachtegoed van </a:t>
            </a:r>
            <a:r>
              <a:rPr lang="nl-NL" dirty="0">
                <a:solidFill>
                  <a:schemeClr val="tx1"/>
                </a:solidFill>
                <a:hlinkClick r:id="rId3"/>
              </a:rPr>
              <a:t>Positieve </a:t>
            </a:r>
            <a:r>
              <a:rPr lang="nl-NL" dirty="0" smtClean="0">
                <a:solidFill>
                  <a:schemeClr val="tx1"/>
                </a:solidFill>
                <a:hlinkClick r:id="rId3"/>
              </a:rPr>
              <a:t>Gezondheid</a:t>
            </a:r>
            <a:r>
              <a:rPr lang="nl-NL" dirty="0" smtClean="0">
                <a:solidFill>
                  <a:schemeClr val="tx1"/>
                </a:solidFill>
              </a:rPr>
              <a:t>. Alle medewerkers van de Joris Thuis teams </a:t>
            </a:r>
            <a:r>
              <a:rPr lang="nl-NL" dirty="0">
                <a:solidFill>
                  <a:schemeClr val="tx1"/>
                </a:solidFill>
              </a:rPr>
              <a:t>worden </a:t>
            </a:r>
            <a:r>
              <a:rPr lang="nl-NL" dirty="0" smtClean="0">
                <a:solidFill>
                  <a:schemeClr val="tx1"/>
                </a:solidFill>
              </a:rPr>
              <a:t>hierin vanaf september 2020 nader geschoold. Bij deze scholing worden tevens ketenpartners </a:t>
            </a:r>
            <a:r>
              <a:rPr lang="nl-NL" dirty="0" err="1" smtClean="0">
                <a:solidFill>
                  <a:schemeClr val="tx1"/>
                </a:solidFill>
              </a:rPr>
              <a:t>bebetrokken</a:t>
            </a:r>
            <a:r>
              <a:rPr lang="nl-NL" dirty="0" smtClean="0">
                <a:solidFill>
                  <a:schemeClr val="tx1"/>
                </a:solidFill>
              </a:rPr>
              <a:t>.  Ook wordt de relatie gelegd naar het werken met hulpmiddelen en technologie die bijdraagt  aan de eigen regie en zelfredzaamheid van de cliënt</a:t>
            </a:r>
            <a:endParaRPr lang="nl-NL" dirty="0">
              <a:solidFill>
                <a:schemeClr val="tx1"/>
              </a:solidFill>
            </a:endParaRPr>
          </a:p>
          <a:p>
            <a:pPr marL="457200" lvl="0" indent="-457200" algn="l">
              <a:buFont typeface="Arial" panose="020B0604020202020204" pitchFamily="34" charset="0"/>
              <a:buChar char="•"/>
            </a:pPr>
            <a:r>
              <a:rPr lang="nl-NL" dirty="0" smtClean="0">
                <a:solidFill>
                  <a:schemeClr val="tx1"/>
                </a:solidFill>
              </a:rPr>
              <a:t>In 2019 is door de afdeling bedrijfsvoering een dashboard ontwikkeld waarmee het de Joris Thuis teams efficiency beter kunnen monitoren en hier beter op kunnen sturen. In de samenwerking tussen wijkverpleegkundigen, bedrijfsvoering en management wordt hier in 2020 nader vorm aan gegeven. </a:t>
            </a:r>
            <a:endParaRPr lang="nl-NL" dirty="0"/>
          </a:p>
        </p:txBody>
      </p:sp>
      <p:sp>
        <p:nvSpPr>
          <p:cNvPr id="4" name="Tekstvak 3"/>
          <p:cNvSpPr txBox="1"/>
          <p:nvPr/>
        </p:nvSpPr>
        <p:spPr>
          <a:xfrm>
            <a:off x="7692378" y="437732"/>
            <a:ext cx="1331640" cy="369332"/>
          </a:xfrm>
          <a:prstGeom prst="rect">
            <a:avLst/>
          </a:prstGeom>
          <a:noFill/>
        </p:spPr>
        <p:txBody>
          <a:bodyPr wrap="square" rtlCol="0">
            <a:spAutoFit/>
          </a:bodyPr>
          <a:lstStyle/>
          <a:p>
            <a:endParaRPr lang="nl-NL" dirty="0"/>
          </a:p>
        </p:txBody>
      </p:sp>
    </p:spTree>
    <p:extLst>
      <p:ext uri="{BB962C8B-B14F-4D97-AF65-F5344CB8AC3E}">
        <p14:creationId xmlns:p14="http://schemas.microsoft.com/office/powerpoint/2010/main" val="11761886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968</TotalTime>
  <Words>856</Words>
  <Application>Microsoft Office PowerPoint</Application>
  <PresentationFormat>Diavoorstelling (4:3)</PresentationFormat>
  <Paragraphs>98</Paragraphs>
  <Slides>14</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14</vt:i4>
      </vt:variant>
    </vt:vector>
  </HeadingPairs>
  <TitlesOfParts>
    <vt:vector size="17" baseType="lpstr">
      <vt:lpstr>Arial</vt:lpstr>
      <vt:lpstr>Calibri</vt:lpstr>
      <vt:lpstr>Office-thema</vt:lpstr>
      <vt:lpstr>PowerPoint-presentatie</vt:lpstr>
      <vt:lpstr>Wat hebben we al bereikt? </vt:lpstr>
      <vt:lpstr>Trends &amp; ontwikkelingen </vt:lpstr>
      <vt:lpstr>Ronde Tafelgesprekken 2018 aanbevelingen</vt:lpstr>
      <vt:lpstr>Sterktes, zwaktes, kansen &amp; bedreigingen</vt:lpstr>
      <vt:lpstr>PowerPoint-presentatie</vt:lpstr>
      <vt:lpstr> Samen de juiste zorg op de juiste plek  Eigen regie &amp; zelfredzaamheid </vt:lpstr>
      <vt:lpstr>DE ONTWIKKELLIJN Bijdragen aan betekenisvol leven van onze cliënten </vt:lpstr>
      <vt:lpstr>Pijler 1. Deskundige teams</vt:lpstr>
      <vt:lpstr>Pijler 2. Samenwerken</vt:lpstr>
      <vt:lpstr>Pijler 3. Aanbod van diensten / innovatie</vt:lpstr>
      <vt:lpstr>Lastenverlichting</vt:lpstr>
      <vt:lpstr>Dashboard</vt:lpstr>
      <vt:lpstr>Positieve Gezondheid</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Printshop</dc:creator>
  <cp:lastModifiedBy>Administrator</cp:lastModifiedBy>
  <cp:revision>73</cp:revision>
  <cp:lastPrinted>2019-03-26T08:10:49Z</cp:lastPrinted>
  <dcterms:created xsi:type="dcterms:W3CDTF">2012-08-21T09:09:14Z</dcterms:created>
  <dcterms:modified xsi:type="dcterms:W3CDTF">2020-08-03T05:36:51Z</dcterms:modified>
</cp:coreProperties>
</file>